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563" r:id="rId2"/>
    <p:sldId id="256" r:id="rId3"/>
    <p:sldId id="257" r:id="rId4"/>
    <p:sldId id="258" r:id="rId5"/>
    <p:sldId id="560" r:id="rId6"/>
    <p:sldId id="561" r:id="rId7"/>
    <p:sldId id="562" r:id="rId8"/>
    <p:sldId id="261" r:id="rId9"/>
    <p:sldId id="262" r:id="rId10"/>
    <p:sldId id="369" r:id="rId11"/>
    <p:sldId id="370" r:id="rId12"/>
    <p:sldId id="323" r:id="rId13"/>
    <p:sldId id="293" r:id="rId14"/>
    <p:sldId id="324" r:id="rId15"/>
    <p:sldId id="297" r:id="rId16"/>
    <p:sldId id="5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1"/>
    <p:restoredTop sz="94628"/>
  </p:normalViewPr>
  <p:slideViewPr>
    <p:cSldViewPr snapToGrid="0">
      <p:cViewPr varScale="1">
        <p:scale>
          <a:sx n="101" d="100"/>
          <a:sy n="101" d="100"/>
        </p:scale>
        <p:origin x="133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4B40D-0DEE-190D-7CC3-703F28D0DC67}"/>
              </a:ext>
            </a:extLst>
          </p:cNvPr>
          <p:cNvSpPr>
            <a:spLocks noGrp="1"/>
          </p:cNvSpPr>
          <p:nvPr>
            <p:ph type="ctrTitle"/>
          </p:nvPr>
        </p:nvSpPr>
        <p:spPr>
          <a:xfrm>
            <a:off x="1524000" y="1122363"/>
            <a:ext cx="9144000" cy="2387600"/>
          </a:xfrm>
        </p:spPr>
        <p:txBody>
          <a:bodyPr anchor="b"/>
          <a:lstStyle>
            <a:lvl1pPr algn="ctr">
              <a:defRPr sz="6000">
                <a:latin typeface="Garamond" panose="02020404030301010803" pitchFamily="18"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DC9AEC-8BBA-4659-3244-4A4FFDF04CE9}"/>
              </a:ext>
            </a:extLst>
          </p:cNvPr>
          <p:cNvSpPr>
            <a:spLocks noGrp="1"/>
          </p:cNvSpPr>
          <p:nvPr>
            <p:ph type="subTitle" idx="1"/>
          </p:nvPr>
        </p:nvSpPr>
        <p:spPr>
          <a:xfrm>
            <a:off x="1524000" y="3602038"/>
            <a:ext cx="9144000" cy="1655762"/>
          </a:xfrm>
        </p:spPr>
        <p:txBody>
          <a:bodyPr>
            <a:normAutofit/>
          </a:bodyPr>
          <a:lstStyle>
            <a:lvl1pPr marL="0" indent="0" algn="ctr">
              <a:buNone/>
              <a:defRPr sz="36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EA01922-289D-90C9-74D4-7A5102CB222F}"/>
              </a:ext>
            </a:extLst>
          </p:cNvPr>
          <p:cNvSpPr>
            <a:spLocks noGrp="1"/>
          </p:cNvSpPr>
          <p:nvPr>
            <p:ph type="dt" sz="half" idx="10"/>
          </p:nvPr>
        </p:nvSpPr>
        <p:spPr/>
        <p:txBody>
          <a:bodyPr/>
          <a:lstStyle/>
          <a:p>
            <a:fld id="{03DDEA27-6E83-984F-B93E-12C01BDFE67B}" type="datetimeFigureOut">
              <a:rPr lang="en-GB" smtClean="0"/>
              <a:t>01/08/2025</a:t>
            </a:fld>
            <a:endParaRPr lang="en-GB"/>
          </a:p>
        </p:txBody>
      </p:sp>
      <p:sp>
        <p:nvSpPr>
          <p:cNvPr id="5" name="Footer Placeholder 4">
            <a:extLst>
              <a:ext uri="{FF2B5EF4-FFF2-40B4-BE49-F238E27FC236}">
                <a16:creationId xmlns:a16="http://schemas.microsoft.com/office/drawing/2014/main" id="{FE4AF7F1-2648-9762-9613-704F38085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F3B184-0580-130D-3822-4E15067E2D9C}"/>
              </a:ext>
            </a:extLst>
          </p:cNvPr>
          <p:cNvSpPr>
            <a:spLocks noGrp="1"/>
          </p:cNvSpPr>
          <p:nvPr>
            <p:ph type="sldNum" sz="quarter" idx="12"/>
          </p:nvPr>
        </p:nvSpPr>
        <p:spPr/>
        <p:txBody>
          <a:bodyPr/>
          <a:lstStyle/>
          <a:p>
            <a:fld id="{6998EBE3-53D2-F841-AC69-3030DF3535D1}" type="slidenum">
              <a:rPr lang="en-GB" smtClean="0"/>
              <a:t>‹#›</a:t>
            </a:fld>
            <a:endParaRPr lang="en-GB"/>
          </a:p>
        </p:txBody>
      </p:sp>
    </p:spTree>
    <p:extLst>
      <p:ext uri="{BB962C8B-B14F-4D97-AF65-F5344CB8AC3E}">
        <p14:creationId xmlns:p14="http://schemas.microsoft.com/office/powerpoint/2010/main" val="2563830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AC78-C5EF-0D9F-5EA1-A578DF2901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AD0880-BEB4-BB2B-6BFE-C38F869D4047}"/>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4669301-B384-37C0-A91A-15EABBE7716C}"/>
              </a:ext>
            </a:extLst>
          </p:cNvPr>
          <p:cNvSpPr>
            <a:spLocks noGrp="1"/>
          </p:cNvSpPr>
          <p:nvPr>
            <p:ph type="dt" sz="half" idx="10"/>
          </p:nvPr>
        </p:nvSpPr>
        <p:spPr/>
        <p:txBody>
          <a:bodyPr/>
          <a:lstStyle/>
          <a:p>
            <a:fld id="{03DDEA27-6E83-984F-B93E-12C01BDFE67B}" type="datetimeFigureOut">
              <a:rPr lang="en-GB" smtClean="0"/>
              <a:t>01/08/2025</a:t>
            </a:fld>
            <a:endParaRPr lang="en-GB"/>
          </a:p>
        </p:txBody>
      </p:sp>
      <p:sp>
        <p:nvSpPr>
          <p:cNvPr id="5" name="Footer Placeholder 4">
            <a:extLst>
              <a:ext uri="{FF2B5EF4-FFF2-40B4-BE49-F238E27FC236}">
                <a16:creationId xmlns:a16="http://schemas.microsoft.com/office/drawing/2014/main" id="{A2BD999B-3076-FDD6-9CC8-6D86E11887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3DA22-70B3-A622-FACB-1879ED806D7B}"/>
              </a:ext>
            </a:extLst>
          </p:cNvPr>
          <p:cNvSpPr>
            <a:spLocks noGrp="1"/>
          </p:cNvSpPr>
          <p:nvPr>
            <p:ph type="sldNum" sz="quarter" idx="12"/>
          </p:nvPr>
        </p:nvSpPr>
        <p:spPr/>
        <p:txBody>
          <a:bodyPr/>
          <a:lstStyle/>
          <a:p>
            <a:fld id="{6998EBE3-53D2-F841-AC69-3030DF3535D1}" type="slidenum">
              <a:rPr lang="en-GB" smtClean="0"/>
              <a:t>‹#›</a:t>
            </a:fld>
            <a:endParaRPr lang="en-GB"/>
          </a:p>
        </p:txBody>
      </p:sp>
    </p:spTree>
    <p:extLst>
      <p:ext uri="{BB962C8B-B14F-4D97-AF65-F5344CB8AC3E}">
        <p14:creationId xmlns:p14="http://schemas.microsoft.com/office/powerpoint/2010/main" val="3911569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B5C38D-05BB-AA57-8B1B-51C7CFAB2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E3C364E-53FF-6E0A-EA4D-9998FE685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A7CCD79-AC16-1DD7-49F3-AC6036ABF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DDEA27-6E83-984F-B93E-12C01BDFE67B}" type="datetimeFigureOut">
              <a:rPr lang="en-GB" smtClean="0"/>
              <a:t>01/08/2025</a:t>
            </a:fld>
            <a:endParaRPr lang="en-GB"/>
          </a:p>
        </p:txBody>
      </p:sp>
      <p:sp>
        <p:nvSpPr>
          <p:cNvPr id="5" name="Footer Placeholder 4">
            <a:extLst>
              <a:ext uri="{FF2B5EF4-FFF2-40B4-BE49-F238E27FC236}">
                <a16:creationId xmlns:a16="http://schemas.microsoft.com/office/drawing/2014/main" id="{1225FA14-ADBD-007A-410A-6D3288280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BD79397-EF1E-03EC-92A5-3AD01EC07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98EBE3-53D2-F841-AC69-3030DF3535D1}" type="slidenum">
              <a:rPr lang="en-GB" smtClean="0"/>
              <a:t>‹#›</a:t>
            </a:fld>
            <a:endParaRPr lang="en-GB"/>
          </a:p>
        </p:txBody>
      </p:sp>
    </p:spTree>
    <p:extLst>
      <p:ext uri="{BB962C8B-B14F-4D97-AF65-F5344CB8AC3E}">
        <p14:creationId xmlns:p14="http://schemas.microsoft.com/office/powerpoint/2010/main" val="177448080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8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39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a:extLst>
              <a:ext uri="{FF2B5EF4-FFF2-40B4-BE49-F238E27FC236}">
                <a16:creationId xmlns:a16="http://schemas.microsoft.com/office/drawing/2014/main" id="{B7C206BA-3039-0848-898A-2EA4B50490EE}"/>
              </a:ext>
            </a:extLst>
          </p:cNvPr>
          <p:cNvSpPr/>
          <p:nvPr/>
        </p:nvSpPr>
        <p:spPr>
          <a:xfrm>
            <a:off x="705130" y="1146596"/>
            <a:ext cx="10842171" cy="4762006"/>
          </a:xfrm>
          <a:prstGeom prst="rect">
            <a:avLst/>
          </a:prstGeom>
          <a:solidFill>
            <a:schemeClr val="bg1">
              <a:alpha val="50027"/>
            </a:schemeClr>
          </a:solidFill>
          <a:ln w="12700">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dirty="0">
              <a:solidFill>
                <a:srgbClr val="FFFFFF"/>
              </a:solidFill>
              <a:sym typeface="Helvetica Neue Medium"/>
            </a:endParaRPr>
          </a:p>
        </p:txBody>
      </p:sp>
      <p:grpSp>
        <p:nvGrpSpPr>
          <p:cNvPr id="158" name="Group 158">
            <a:extLst>
              <a:ext uri="{FF2B5EF4-FFF2-40B4-BE49-F238E27FC236}">
                <a16:creationId xmlns:a16="http://schemas.microsoft.com/office/drawing/2014/main" id="{ED0830FC-DF1A-D14C-A86C-475B38330B8C}"/>
              </a:ext>
            </a:extLst>
          </p:cNvPr>
          <p:cNvGrpSpPr>
            <a:grpSpLocks/>
          </p:cNvGrpSpPr>
          <p:nvPr/>
        </p:nvGrpSpPr>
        <p:grpSpPr bwMode="auto">
          <a:xfrm>
            <a:off x="666746" y="2190232"/>
            <a:ext cx="5141918" cy="2670718"/>
            <a:chOff x="0" y="292119"/>
            <a:chExt cx="9598323" cy="1669812"/>
          </a:xfrm>
          <a:solidFill>
            <a:schemeClr val="bg2">
              <a:lumMod val="75000"/>
            </a:schemeClr>
          </a:solidFill>
          <a:effectLst/>
        </p:grpSpPr>
        <p:sp>
          <p:nvSpPr>
            <p:cNvPr id="156" name="Shape 156">
              <a:extLst>
                <a:ext uri="{FF2B5EF4-FFF2-40B4-BE49-F238E27FC236}">
                  <a16:creationId xmlns:a16="http://schemas.microsoft.com/office/drawing/2014/main" id="{FCA8136F-60EF-7544-B361-E0C6EBDBCBF8}"/>
                </a:ext>
              </a:extLst>
            </p:cNvPr>
            <p:cNvSpPr/>
            <p:nvPr/>
          </p:nvSpPr>
          <p:spPr>
            <a:xfrm>
              <a:off x="0" y="292119"/>
              <a:ext cx="9598323" cy="1669812"/>
            </a:xfrm>
            <a:prstGeom prst="rect">
              <a:avLst/>
            </a:prstGeom>
            <a:grp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sp>
          <p:nvSpPr>
            <p:cNvPr id="66597" name="Shape 157">
              <a:extLst>
                <a:ext uri="{FF2B5EF4-FFF2-40B4-BE49-F238E27FC236}">
                  <a16:creationId xmlns:a16="http://schemas.microsoft.com/office/drawing/2014/main" id="{DDDE4B44-FAB5-884B-B84E-C202EFC00D83}"/>
                </a:ext>
              </a:extLst>
            </p:cNvPr>
            <p:cNvSpPr>
              <a:spLocks noChangeArrowheads="1"/>
            </p:cNvSpPr>
            <p:nvPr/>
          </p:nvSpPr>
          <p:spPr bwMode="auto">
            <a:xfrm>
              <a:off x="2167941" y="891297"/>
              <a:ext cx="3689502" cy="471456"/>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wrap="none" lIns="38100" tIns="38100" rIns="38100" bIns="381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4400" dirty="0">
                  <a:latin typeface="Garamond" panose="02020404030301010803" pitchFamily="18" charset="0"/>
                  <a:sym typeface="Helvetica" pitchFamily="2" charset="0"/>
                </a:rPr>
                <a:t>ISRAEL</a:t>
              </a:r>
            </a:p>
          </p:txBody>
        </p:sp>
      </p:grpSp>
      <p:grpSp>
        <p:nvGrpSpPr>
          <p:cNvPr id="161" name="Group 161">
            <a:extLst>
              <a:ext uri="{FF2B5EF4-FFF2-40B4-BE49-F238E27FC236}">
                <a16:creationId xmlns:a16="http://schemas.microsoft.com/office/drawing/2014/main" id="{F52BC2DB-386D-D047-8AE9-7DA9A51343F4}"/>
              </a:ext>
            </a:extLst>
          </p:cNvPr>
          <p:cNvGrpSpPr>
            <a:grpSpLocks/>
          </p:cNvGrpSpPr>
          <p:nvPr/>
        </p:nvGrpSpPr>
        <p:grpSpPr bwMode="auto">
          <a:xfrm>
            <a:off x="6124574" y="2196581"/>
            <a:ext cx="5450372" cy="2647345"/>
            <a:chOff x="-14040" y="301631"/>
            <a:chExt cx="9595397" cy="1675098"/>
          </a:xfrm>
          <a:solidFill>
            <a:schemeClr val="bg2">
              <a:lumMod val="75000"/>
            </a:schemeClr>
          </a:solidFill>
          <a:effectLst/>
        </p:grpSpPr>
        <p:sp>
          <p:nvSpPr>
            <p:cNvPr id="159" name="Shape 159">
              <a:extLst>
                <a:ext uri="{FF2B5EF4-FFF2-40B4-BE49-F238E27FC236}">
                  <a16:creationId xmlns:a16="http://schemas.microsoft.com/office/drawing/2014/main" id="{AF3DEA58-0233-8941-8C89-4722D2AE6197}"/>
                </a:ext>
              </a:extLst>
            </p:cNvPr>
            <p:cNvSpPr/>
            <p:nvPr/>
          </p:nvSpPr>
          <p:spPr>
            <a:xfrm>
              <a:off x="-14040" y="301631"/>
              <a:ext cx="9595397" cy="1675098"/>
            </a:xfrm>
            <a:prstGeom prst="rect">
              <a:avLst/>
            </a:prstGeom>
            <a:grp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sp>
          <p:nvSpPr>
            <p:cNvPr id="66595" name="Shape 160">
              <a:extLst>
                <a:ext uri="{FF2B5EF4-FFF2-40B4-BE49-F238E27FC236}">
                  <a16:creationId xmlns:a16="http://schemas.microsoft.com/office/drawing/2014/main" id="{12911195-BA80-A640-A101-8246F3D5FB85}"/>
                </a:ext>
              </a:extLst>
            </p:cNvPr>
            <p:cNvSpPr>
              <a:spLocks noChangeArrowheads="1"/>
            </p:cNvSpPr>
            <p:nvPr/>
          </p:nvSpPr>
          <p:spPr bwMode="auto">
            <a:xfrm>
              <a:off x="2467979" y="918838"/>
              <a:ext cx="6866381" cy="477124"/>
            </a:xfrm>
            <a:prstGeom prst="rect">
              <a:avLst/>
            </a:prstGeom>
            <a:grp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2700" dirty="0">
                  <a:solidFill>
                    <a:srgbClr val="5E5E5E"/>
                  </a:solidFill>
                  <a:latin typeface="Helvetica" pitchFamily="2" charset="0"/>
                  <a:sym typeface="Helvetica" pitchFamily="2" charset="0"/>
                </a:rPr>
                <a:t>  </a:t>
              </a:r>
              <a:r>
                <a:rPr lang="en-GB" altLang="en-US" sz="4400" dirty="0">
                  <a:latin typeface="Garamond" panose="02020404030301010803" pitchFamily="18" charset="0"/>
                  <a:sym typeface="Helvetica" pitchFamily="2" charset="0"/>
                </a:rPr>
                <a:t>CHURCH</a:t>
              </a:r>
            </a:p>
          </p:txBody>
        </p:sp>
      </p:grpSp>
      <p:sp>
        <p:nvSpPr>
          <p:cNvPr id="162" name="Shape 162">
            <a:extLst>
              <a:ext uri="{FF2B5EF4-FFF2-40B4-BE49-F238E27FC236}">
                <a16:creationId xmlns:a16="http://schemas.microsoft.com/office/drawing/2014/main" id="{F3093AD3-4E55-584F-92C3-E94ADA8648D0}"/>
              </a:ext>
            </a:extLst>
          </p:cNvPr>
          <p:cNvSpPr>
            <a:spLocks noChangeArrowheads="1"/>
          </p:cNvSpPr>
          <p:nvPr/>
        </p:nvSpPr>
        <p:spPr bwMode="auto">
          <a:xfrm>
            <a:off x="430388" y="5895564"/>
            <a:ext cx="2713434" cy="894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16002" tIns="16002" rIns="16002" bIns="16002"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GB" altLang="en-US" sz="2800" dirty="0">
                <a:solidFill>
                  <a:schemeClr val="accent1">
                    <a:lumMod val="75000"/>
                  </a:schemeClr>
                </a:solidFill>
                <a:latin typeface="Garamond" panose="02020404030301010803" pitchFamily="18" charset="0"/>
                <a:sym typeface="Helvetica" pitchFamily="2" charset="0"/>
              </a:rPr>
              <a:t>CREATION &amp;</a:t>
            </a:r>
            <a:br>
              <a:rPr lang="en-GB" altLang="en-US" sz="2800" dirty="0">
                <a:solidFill>
                  <a:schemeClr val="accent1">
                    <a:lumMod val="75000"/>
                  </a:schemeClr>
                </a:solidFill>
                <a:latin typeface="Garamond" panose="02020404030301010803" pitchFamily="18" charset="0"/>
                <a:sym typeface="Helvetica" pitchFamily="2" charset="0"/>
              </a:rPr>
            </a:br>
            <a:r>
              <a:rPr lang="en-GB" altLang="en-US" sz="2800" dirty="0">
                <a:solidFill>
                  <a:schemeClr val="accent1">
                    <a:lumMod val="75000"/>
                  </a:schemeClr>
                </a:solidFill>
                <a:latin typeface="Garamond" panose="02020404030301010803" pitchFamily="18" charset="0"/>
                <a:sym typeface="Helvetica" pitchFamily="2" charset="0"/>
              </a:rPr>
              <a:t>    REBELLION</a:t>
            </a:r>
          </a:p>
        </p:txBody>
      </p:sp>
      <p:sp>
        <p:nvSpPr>
          <p:cNvPr id="163" name="Shape 163">
            <a:extLst>
              <a:ext uri="{FF2B5EF4-FFF2-40B4-BE49-F238E27FC236}">
                <a16:creationId xmlns:a16="http://schemas.microsoft.com/office/drawing/2014/main" id="{7CD54413-5532-4546-A613-356685742216}"/>
              </a:ext>
            </a:extLst>
          </p:cNvPr>
          <p:cNvSpPr>
            <a:spLocks noChangeArrowheads="1"/>
          </p:cNvSpPr>
          <p:nvPr/>
        </p:nvSpPr>
        <p:spPr bwMode="auto">
          <a:xfrm>
            <a:off x="10064852" y="6008170"/>
            <a:ext cx="1837298" cy="463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16002" tIns="16002" rIns="16002" bIns="16002"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2800" dirty="0">
                <a:solidFill>
                  <a:schemeClr val="accent1">
                    <a:lumMod val="75000"/>
                  </a:schemeClr>
                </a:solidFill>
                <a:latin typeface="Garamond" panose="02020404030301010803" pitchFamily="18" charset="0"/>
                <a:sym typeface="Helvetica" pitchFamily="2" charset="0"/>
              </a:rPr>
              <a:t>KINGDOM</a:t>
            </a:r>
            <a:endParaRPr lang="en-GB" altLang="en-US" sz="2800" dirty="0">
              <a:solidFill>
                <a:schemeClr val="accent1">
                  <a:lumMod val="75000"/>
                </a:schemeClr>
              </a:solidFill>
              <a:latin typeface="Garamond" panose="02020404030301010803" pitchFamily="18" charset="0"/>
              <a:sym typeface="Helvetica" pitchFamily="2" charset="0"/>
            </a:endParaRPr>
          </a:p>
        </p:txBody>
      </p:sp>
      <p:pic>
        <p:nvPicPr>
          <p:cNvPr id="164" name="Picture 163">
            <a:extLst>
              <a:ext uri="{FF2B5EF4-FFF2-40B4-BE49-F238E27FC236}">
                <a16:creationId xmlns:a16="http://schemas.microsoft.com/office/drawing/2014/main" id="{846E433C-5966-E648-9B0D-20D0D8708A4C}"/>
              </a:ext>
            </a:extLst>
          </p:cNvPr>
          <p:cNvPicPr>
            <a:picLocks/>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00000" contrast="-49000"/>
                    </a14:imgEffect>
                  </a14:imgLayer>
                </a14:imgProps>
              </a:ext>
            </a:extLst>
          </a:blip>
          <a:srcRect/>
          <a:stretch>
            <a:fillRect/>
          </a:stretch>
        </p:blipFill>
        <p:spPr bwMode="auto">
          <a:xfrm>
            <a:off x="5781676" y="435845"/>
            <a:ext cx="5850668" cy="785813"/>
          </a:xfrm>
          <a:prstGeom prst="rect">
            <a:avLst/>
          </a:prstGeom>
          <a:noFill/>
          <a:ln>
            <a:noFill/>
          </a:ln>
          <a:effectLst/>
        </p:spPr>
      </p:pic>
      <p:pic>
        <p:nvPicPr>
          <p:cNvPr id="166" name="Picture 165">
            <a:extLst>
              <a:ext uri="{FF2B5EF4-FFF2-40B4-BE49-F238E27FC236}">
                <a16:creationId xmlns:a16="http://schemas.microsoft.com/office/drawing/2014/main" id="{8046900F-C633-2040-9EE5-EBE617D9439A}"/>
              </a:ext>
            </a:extLst>
          </p:cNvPr>
          <p:cNvPicPr>
            <a:picLocks/>
          </p:cNvPicPr>
          <p:nvPr/>
        </p:nvPicPr>
        <p:blipFill>
          <a:blip r:embed="rId4">
            <a:duotone>
              <a:schemeClr val="accent1">
                <a:shade val="45000"/>
                <a:satMod val="135000"/>
              </a:schemeClr>
              <a:prstClr val="white"/>
            </a:duotone>
            <a:alphaModFix/>
            <a:extLst>
              <a:ext uri="{BEBA8EAE-BF5A-486C-A8C5-ECC9F3942E4B}">
                <a14:imgProps xmlns:a14="http://schemas.microsoft.com/office/drawing/2010/main">
                  <a14:imgLayer r:embed="rId5">
                    <a14:imgEffect>
                      <a14:sharpenSoften amount="100000"/>
                    </a14:imgEffect>
                    <a14:imgEffect>
                      <a14:colorTemperature colorTemp="1500"/>
                    </a14:imgEffect>
                    <a14:imgEffect>
                      <a14:saturation sat="400000"/>
                    </a14:imgEffect>
                    <a14:imgEffect>
                      <a14:brightnessContrast bright="-100000" contrast="-40000"/>
                    </a14:imgEffect>
                  </a14:imgLayer>
                </a14:imgProps>
              </a:ext>
            </a:extLst>
          </a:blip>
          <a:srcRect/>
          <a:stretch>
            <a:fillRect/>
          </a:stretch>
        </p:blipFill>
        <p:spPr bwMode="auto">
          <a:xfrm>
            <a:off x="620086" y="348609"/>
            <a:ext cx="5277717" cy="894091"/>
          </a:xfrm>
          <a:prstGeom prst="rect">
            <a:avLst/>
          </a:prstGeom>
          <a:noFill/>
          <a:ln>
            <a:noFill/>
          </a:ln>
          <a:effectLst/>
        </p:spPr>
      </p:pic>
      <p:grpSp>
        <p:nvGrpSpPr>
          <p:cNvPr id="172" name="Group 172">
            <a:extLst>
              <a:ext uri="{FF2B5EF4-FFF2-40B4-BE49-F238E27FC236}">
                <a16:creationId xmlns:a16="http://schemas.microsoft.com/office/drawing/2014/main" id="{E54524E8-5DA5-6E42-BF8F-179BA34A0D34}"/>
              </a:ext>
            </a:extLst>
          </p:cNvPr>
          <p:cNvGrpSpPr>
            <a:grpSpLocks/>
          </p:cNvGrpSpPr>
          <p:nvPr/>
        </p:nvGrpSpPr>
        <p:grpSpPr bwMode="auto">
          <a:xfrm>
            <a:off x="221721" y="1151906"/>
            <a:ext cx="929879" cy="4762006"/>
            <a:chOff x="-4833" y="-1"/>
            <a:chExt cx="3305325" cy="5372093"/>
          </a:xfrm>
          <a:solidFill>
            <a:schemeClr val="accent4">
              <a:lumMod val="75000"/>
            </a:schemeClr>
          </a:solidFill>
          <a:effectLst/>
        </p:grpSpPr>
        <p:sp>
          <p:nvSpPr>
            <p:cNvPr id="168" name="Shape 168">
              <a:extLst>
                <a:ext uri="{FF2B5EF4-FFF2-40B4-BE49-F238E27FC236}">
                  <a16:creationId xmlns:a16="http://schemas.microsoft.com/office/drawing/2014/main" id="{4902B8EF-488F-7246-AACA-347123C2333C}"/>
                </a:ext>
              </a:extLst>
            </p:cNvPr>
            <p:cNvSpPr/>
            <p:nvPr/>
          </p:nvSpPr>
          <p:spPr>
            <a:xfrm flipV="1">
              <a:off x="1650546" y="-1"/>
              <a:ext cx="0" cy="5372093"/>
            </a:xfrm>
            <a:prstGeom prst="line">
              <a:avLst/>
            </a:prstGeom>
            <a:grpFill/>
            <a:ln w="88900" cap="flat">
              <a:solidFill>
                <a:schemeClr val="accent1">
                  <a:lumMod val="75000"/>
                </a:schemeClr>
              </a:solid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grpSp>
          <p:nvGrpSpPr>
            <p:cNvPr id="15395" name="Group 171">
              <a:extLst>
                <a:ext uri="{FF2B5EF4-FFF2-40B4-BE49-F238E27FC236}">
                  <a16:creationId xmlns:a16="http://schemas.microsoft.com/office/drawing/2014/main" id="{CA7BAE47-5FD2-AF47-B908-C7615E75BC68}"/>
                </a:ext>
              </a:extLst>
            </p:cNvPr>
            <p:cNvGrpSpPr>
              <a:grpSpLocks/>
            </p:cNvGrpSpPr>
            <p:nvPr/>
          </p:nvGrpSpPr>
          <p:grpSpPr bwMode="auto">
            <a:xfrm>
              <a:off x="-4833" y="989379"/>
              <a:ext cx="3305325" cy="3304395"/>
              <a:chOff x="-4833" y="-14916"/>
              <a:chExt cx="3305324" cy="3304393"/>
            </a:xfrm>
            <a:grpFill/>
          </p:grpSpPr>
          <p:sp>
            <p:nvSpPr>
              <p:cNvPr id="169" name="Shape 169">
                <a:extLst>
                  <a:ext uri="{FF2B5EF4-FFF2-40B4-BE49-F238E27FC236}">
                    <a16:creationId xmlns:a16="http://schemas.microsoft.com/office/drawing/2014/main" id="{B12AC911-BD8E-CF49-BF1E-D2EAEA054397}"/>
                  </a:ext>
                </a:extLst>
              </p:cNvPr>
              <p:cNvSpPr/>
              <p:nvPr/>
            </p:nvSpPr>
            <p:spPr>
              <a:xfrm>
                <a:off x="-4833" y="-14916"/>
                <a:ext cx="3305324" cy="33043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chemeClr val="accent1">
                  <a:lumMod val="75000"/>
                </a:schemeClr>
              </a:solid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chemeClr val="accent1">
                      <a:lumMod val="50000"/>
                    </a:schemeClr>
                  </a:solidFill>
                  <a:sym typeface="Helvetica Neue Medium"/>
                </a:endParaRPr>
              </a:p>
            </p:txBody>
          </p:sp>
          <p:sp>
            <p:nvSpPr>
              <p:cNvPr id="15397" name="Shape 170">
                <a:extLst>
                  <a:ext uri="{FF2B5EF4-FFF2-40B4-BE49-F238E27FC236}">
                    <a16:creationId xmlns:a16="http://schemas.microsoft.com/office/drawing/2014/main" id="{6CBDD1C6-BAD4-B548-ADF3-241FB1538332}"/>
                  </a:ext>
                </a:extLst>
              </p:cNvPr>
              <p:cNvSpPr>
                <a:spLocks noChangeArrowheads="1"/>
              </p:cNvSpPr>
              <p:nvPr/>
            </p:nvSpPr>
            <p:spPr bwMode="auto">
              <a:xfrm>
                <a:off x="660694" y="926084"/>
                <a:ext cx="1315601" cy="850658"/>
              </a:xfrm>
              <a:prstGeom prst="rect">
                <a:avLst/>
              </a:prstGeom>
              <a:solidFill>
                <a:schemeClr val="accent1">
                  <a:lumMod val="75000"/>
                </a:schemeClr>
              </a:solidFill>
              <a:ln>
                <a:noFill/>
              </a:ln>
            </p:spPr>
            <p:txBody>
              <a:bodyPr lIns="38100" tIns="38100" rIns="38100" bIns="38100" anchor="ctr">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defRPr/>
                </a:pPr>
                <a:r>
                  <a:rPr lang="en-GB" altLang="en-US" sz="4400" dirty="0">
                    <a:solidFill>
                      <a:srgbClr val="FFFFFF"/>
                    </a:solidFill>
                    <a:latin typeface="Garamond" panose="02020404030301010803" pitchFamily="18" charset="0"/>
                    <a:sym typeface="Helvetica" pitchFamily="2" charset="0"/>
                  </a:rPr>
                  <a:t>C</a:t>
                </a:r>
              </a:p>
            </p:txBody>
          </p:sp>
        </p:grpSp>
      </p:grpSp>
      <p:sp>
        <p:nvSpPr>
          <p:cNvPr id="173" name="Shape 173">
            <a:extLst>
              <a:ext uri="{FF2B5EF4-FFF2-40B4-BE49-F238E27FC236}">
                <a16:creationId xmlns:a16="http://schemas.microsoft.com/office/drawing/2014/main" id="{873CEE7B-2F5D-BA49-8BBD-70884B6C9693}"/>
              </a:ext>
            </a:extLst>
          </p:cNvPr>
          <p:cNvSpPr>
            <a:spLocks noChangeArrowheads="1"/>
          </p:cNvSpPr>
          <p:nvPr/>
        </p:nvSpPr>
        <p:spPr bwMode="auto">
          <a:xfrm>
            <a:off x="735402" y="3409590"/>
            <a:ext cx="288797" cy="524759"/>
          </a:xfrm>
          <a:prstGeom prst="rect">
            <a:avLst/>
          </a:prstGeom>
          <a:noFill/>
          <a:ln>
            <a:noFill/>
          </a:ln>
          <a:effectLst/>
        </p:spPr>
        <p:txBody>
          <a:bodyPr wrap="none" lIns="16002" tIns="16002" rIns="16002" bIns="16002" anchor="ctr">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defRPr/>
            </a:pPr>
            <a:r>
              <a:rPr lang="en-CA" altLang="en-US" sz="3200" dirty="0">
                <a:solidFill>
                  <a:schemeClr val="bg1"/>
                </a:solidFill>
                <a:latin typeface="Garamond" panose="02020404030301010803" pitchFamily="18" charset="0"/>
                <a:sym typeface="Helvetica" pitchFamily="2" charset="0"/>
              </a:rPr>
              <a:t>R</a:t>
            </a:r>
            <a:endParaRPr lang="en-GB" altLang="en-US" sz="3200" dirty="0">
              <a:solidFill>
                <a:schemeClr val="bg1"/>
              </a:solidFill>
              <a:latin typeface="Garamond" panose="02020404030301010803" pitchFamily="18" charset="0"/>
              <a:sym typeface="Helvetica" pitchFamily="2" charset="0"/>
            </a:endParaRPr>
          </a:p>
        </p:txBody>
      </p:sp>
      <p:grpSp>
        <p:nvGrpSpPr>
          <p:cNvPr id="178" name="Group 178">
            <a:extLst>
              <a:ext uri="{FF2B5EF4-FFF2-40B4-BE49-F238E27FC236}">
                <a16:creationId xmlns:a16="http://schemas.microsoft.com/office/drawing/2014/main" id="{45ABCBF2-119F-D54A-BEC4-41B9274DBD02}"/>
              </a:ext>
            </a:extLst>
          </p:cNvPr>
          <p:cNvGrpSpPr>
            <a:grpSpLocks/>
          </p:cNvGrpSpPr>
          <p:nvPr/>
        </p:nvGrpSpPr>
        <p:grpSpPr bwMode="auto">
          <a:xfrm>
            <a:off x="11099684" y="1151906"/>
            <a:ext cx="929879" cy="4762006"/>
            <a:chOff x="-188051" y="-1"/>
            <a:chExt cx="3305324" cy="5372093"/>
          </a:xfrm>
          <a:solidFill>
            <a:schemeClr val="accent1">
              <a:lumMod val="75000"/>
            </a:schemeClr>
          </a:solidFill>
          <a:effectLst/>
        </p:grpSpPr>
        <p:sp>
          <p:nvSpPr>
            <p:cNvPr id="174" name="Shape 174">
              <a:extLst>
                <a:ext uri="{FF2B5EF4-FFF2-40B4-BE49-F238E27FC236}">
                  <a16:creationId xmlns:a16="http://schemas.microsoft.com/office/drawing/2014/main" id="{B2C54809-0440-5540-A381-21CE24D28321}"/>
                </a:ext>
              </a:extLst>
            </p:cNvPr>
            <p:cNvSpPr/>
            <p:nvPr/>
          </p:nvSpPr>
          <p:spPr>
            <a:xfrm flipV="1">
              <a:off x="1437101" y="-1"/>
              <a:ext cx="0" cy="5372093"/>
            </a:xfrm>
            <a:prstGeom prst="line">
              <a:avLst/>
            </a:prstGeom>
            <a:grpFill/>
            <a:ln w="88900" cap="flat">
              <a:solidFill>
                <a:schemeClr val="accent1">
                  <a:lumMod val="50000"/>
                </a:schemeClr>
              </a:solidFill>
              <a:prstDash val="solid"/>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chemeClr val="bg1"/>
                </a:solidFill>
                <a:sym typeface="Helvetica Neue Medium"/>
              </a:endParaRPr>
            </a:p>
          </p:txBody>
        </p:sp>
        <p:grpSp>
          <p:nvGrpSpPr>
            <p:cNvPr id="15391" name="Group 177">
              <a:extLst>
                <a:ext uri="{FF2B5EF4-FFF2-40B4-BE49-F238E27FC236}">
                  <a16:creationId xmlns:a16="http://schemas.microsoft.com/office/drawing/2014/main" id="{BA555CC2-3C0F-584E-811B-520DD0207DF7}"/>
                </a:ext>
              </a:extLst>
            </p:cNvPr>
            <p:cNvGrpSpPr>
              <a:grpSpLocks/>
            </p:cNvGrpSpPr>
            <p:nvPr/>
          </p:nvGrpSpPr>
          <p:grpSpPr bwMode="auto">
            <a:xfrm>
              <a:off x="-188051" y="1004469"/>
              <a:ext cx="3305324" cy="3304397"/>
              <a:chOff x="-188051" y="174"/>
              <a:chExt cx="3305323" cy="3304395"/>
            </a:xfrm>
            <a:grpFill/>
          </p:grpSpPr>
          <p:sp>
            <p:nvSpPr>
              <p:cNvPr id="175" name="Shape 175">
                <a:extLst>
                  <a:ext uri="{FF2B5EF4-FFF2-40B4-BE49-F238E27FC236}">
                    <a16:creationId xmlns:a16="http://schemas.microsoft.com/office/drawing/2014/main" id="{750FF6F9-CACC-9F4B-A2D4-667D648826EB}"/>
                  </a:ext>
                </a:extLst>
              </p:cNvPr>
              <p:cNvSpPr/>
              <p:nvPr/>
            </p:nvSpPr>
            <p:spPr>
              <a:xfrm>
                <a:off x="-188051" y="174"/>
                <a:ext cx="3305323" cy="33043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grp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chemeClr val="bg1"/>
                  </a:solidFill>
                  <a:sym typeface="Helvetica Neue Medium"/>
                </a:endParaRPr>
              </a:p>
            </p:txBody>
          </p:sp>
          <p:sp>
            <p:nvSpPr>
              <p:cNvPr id="15393" name="Shape 176">
                <a:extLst>
                  <a:ext uri="{FF2B5EF4-FFF2-40B4-BE49-F238E27FC236}">
                    <a16:creationId xmlns:a16="http://schemas.microsoft.com/office/drawing/2014/main" id="{E10D3D60-96F4-8048-8602-162D008873CB}"/>
                  </a:ext>
                </a:extLst>
              </p:cNvPr>
              <p:cNvSpPr>
                <a:spLocks noChangeArrowheads="1"/>
              </p:cNvSpPr>
              <p:nvPr/>
            </p:nvSpPr>
            <p:spPr bwMode="auto">
              <a:xfrm>
                <a:off x="678717" y="1227331"/>
                <a:ext cx="1754982" cy="850658"/>
              </a:xfrm>
              <a:prstGeom prst="rect">
                <a:avLst/>
              </a:prstGeom>
              <a:grpFill/>
              <a:ln>
                <a:noFill/>
              </a:ln>
            </p:spPr>
            <p:txBody>
              <a:bodyPr wrap="none" lIns="38100" tIns="38100" rIns="38100" bIns="38100" anchor="ctr">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defRPr/>
                </a:pPr>
                <a:r>
                  <a:rPr lang="en-CA" altLang="en-US" sz="4400" dirty="0">
                    <a:solidFill>
                      <a:schemeClr val="bg1"/>
                    </a:solidFill>
                    <a:latin typeface="Garamond" panose="02020404030301010803" pitchFamily="18" charset="0"/>
                    <a:sym typeface="Helvetica" pitchFamily="2" charset="0"/>
                  </a:rPr>
                  <a:t>K</a:t>
                </a:r>
                <a:endParaRPr lang="en-GB" altLang="en-US" sz="4400" dirty="0">
                  <a:solidFill>
                    <a:schemeClr val="bg1"/>
                  </a:solidFill>
                  <a:latin typeface="Garamond" panose="02020404030301010803" pitchFamily="18" charset="0"/>
                  <a:sym typeface="Helvetica" pitchFamily="2" charset="0"/>
                </a:endParaRPr>
              </a:p>
            </p:txBody>
          </p:sp>
        </p:grpSp>
      </p:grpSp>
      <p:sp>
        <p:nvSpPr>
          <p:cNvPr id="179" name="Shape 179">
            <a:extLst>
              <a:ext uri="{FF2B5EF4-FFF2-40B4-BE49-F238E27FC236}">
                <a16:creationId xmlns:a16="http://schemas.microsoft.com/office/drawing/2014/main" id="{54DF0ABE-C17C-5A49-9D71-DD537B13857C}"/>
              </a:ext>
            </a:extLst>
          </p:cNvPr>
          <p:cNvSpPr/>
          <p:nvPr/>
        </p:nvSpPr>
        <p:spPr>
          <a:xfrm>
            <a:off x="4793425" y="1151906"/>
            <a:ext cx="2114550" cy="4762006"/>
          </a:xfrm>
          <a:prstGeom prst="ellipse">
            <a:avLst/>
          </a:prstGeom>
          <a:solidFill>
            <a:schemeClr val="accent1">
              <a:lumMod val="75000"/>
            </a:schemeClr>
          </a:solidFill>
          <a:ln w="12700">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grpSp>
        <p:nvGrpSpPr>
          <p:cNvPr id="184" name="Group 184">
            <a:extLst>
              <a:ext uri="{FF2B5EF4-FFF2-40B4-BE49-F238E27FC236}">
                <a16:creationId xmlns:a16="http://schemas.microsoft.com/office/drawing/2014/main" id="{704B7373-0F1A-1748-8449-A800E05B1C1D}"/>
              </a:ext>
            </a:extLst>
          </p:cNvPr>
          <p:cNvGrpSpPr/>
          <p:nvPr/>
        </p:nvGrpSpPr>
        <p:grpSpPr>
          <a:xfrm rot="673143">
            <a:off x="6037948" y="1109169"/>
            <a:ext cx="447577" cy="4930327"/>
            <a:chOff x="0" y="0"/>
            <a:chExt cx="818119" cy="3011298"/>
          </a:xfrm>
          <a:solidFill>
            <a:schemeClr val="bg1">
              <a:lumMod val="85000"/>
            </a:schemeClr>
          </a:solidFill>
          <a:effectLst/>
        </p:grpSpPr>
        <p:sp>
          <p:nvSpPr>
            <p:cNvPr id="182" name="Shape 182">
              <a:extLst>
                <a:ext uri="{FF2B5EF4-FFF2-40B4-BE49-F238E27FC236}">
                  <a16:creationId xmlns:a16="http://schemas.microsoft.com/office/drawing/2014/main" id="{239352F5-BAAB-644B-A730-54FC09A5DCC8}"/>
                </a:ext>
              </a:extLst>
            </p:cNvPr>
            <p:cNvSpPr/>
            <p:nvPr/>
          </p:nvSpPr>
          <p:spPr>
            <a:xfrm>
              <a:off x="221875" y="438113"/>
              <a:ext cx="379509" cy="2573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07" y="0"/>
                  </a:lnTo>
                  <a:lnTo>
                    <a:pt x="21600" y="21026"/>
                  </a:lnTo>
                  <a:lnTo>
                    <a:pt x="0" y="21600"/>
                  </a:lnTo>
                  <a:lnTo>
                    <a:pt x="343" y="8344"/>
                  </a:lnTo>
                  <a:lnTo>
                    <a:pt x="6859" y="7691"/>
                  </a:lnTo>
                  <a:lnTo>
                    <a:pt x="209" y="6214"/>
                  </a:lnTo>
                  <a:lnTo>
                    <a:pt x="0" y="0"/>
                  </a:lnTo>
                  <a:close/>
                </a:path>
              </a:pathLst>
            </a:custGeom>
            <a:solidFill>
              <a:schemeClr val="bg1">
                <a:lumMod val="75000"/>
              </a:schemeClr>
            </a:solid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chemeClr val="bg1">
                    <a:lumMod val="75000"/>
                  </a:schemeClr>
                </a:solidFill>
                <a:sym typeface="Helvetica Neue Medium"/>
              </a:endParaRPr>
            </a:p>
          </p:txBody>
        </p:sp>
        <p:sp>
          <p:nvSpPr>
            <p:cNvPr id="183" name="Shape 183">
              <a:extLst>
                <a:ext uri="{FF2B5EF4-FFF2-40B4-BE49-F238E27FC236}">
                  <a16:creationId xmlns:a16="http://schemas.microsoft.com/office/drawing/2014/main" id="{5E00F4C8-A049-2442-AEE7-60AE7999266D}"/>
                </a:ext>
              </a:extLst>
            </p:cNvPr>
            <p:cNvSpPr/>
            <p:nvPr/>
          </p:nvSpPr>
          <p:spPr>
            <a:xfrm>
              <a:off x="0" y="0"/>
              <a:ext cx="818120" cy="6625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bg1">
                <a:lumMod val="75000"/>
              </a:schemeClr>
            </a:solid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chemeClr val="bg1">
                    <a:lumMod val="75000"/>
                  </a:schemeClr>
                </a:solidFill>
                <a:sym typeface="Helvetica Neue Medium"/>
              </a:endParaRPr>
            </a:p>
          </p:txBody>
        </p:sp>
      </p:grpSp>
      <p:grpSp>
        <p:nvGrpSpPr>
          <p:cNvPr id="187" name="Group 187">
            <a:extLst>
              <a:ext uri="{FF2B5EF4-FFF2-40B4-BE49-F238E27FC236}">
                <a16:creationId xmlns:a16="http://schemas.microsoft.com/office/drawing/2014/main" id="{A15D6215-6EE8-3D40-A80E-851752803ECF}"/>
              </a:ext>
            </a:extLst>
          </p:cNvPr>
          <p:cNvGrpSpPr>
            <a:grpSpLocks/>
          </p:cNvGrpSpPr>
          <p:nvPr/>
        </p:nvGrpSpPr>
        <p:grpSpPr bwMode="auto">
          <a:xfrm>
            <a:off x="5268913" y="1151906"/>
            <a:ext cx="1028700" cy="4762006"/>
            <a:chOff x="-159142" y="-95696"/>
            <a:chExt cx="1940771" cy="2574977"/>
          </a:xfrm>
          <a:solidFill>
            <a:schemeClr val="bg1">
              <a:lumMod val="75000"/>
            </a:schemeClr>
          </a:solidFill>
          <a:effectLst/>
        </p:grpSpPr>
        <p:sp>
          <p:nvSpPr>
            <p:cNvPr id="185" name="Shape 185">
              <a:extLst>
                <a:ext uri="{FF2B5EF4-FFF2-40B4-BE49-F238E27FC236}">
                  <a16:creationId xmlns:a16="http://schemas.microsoft.com/office/drawing/2014/main" id="{4D9A6E1C-9A95-3743-89C6-C905D393C9DC}"/>
                </a:ext>
              </a:extLst>
            </p:cNvPr>
            <p:cNvSpPr/>
            <p:nvPr/>
          </p:nvSpPr>
          <p:spPr>
            <a:xfrm>
              <a:off x="622556" y="-95696"/>
              <a:ext cx="371382" cy="2574977"/>
            </a:xfrm>
            <a:prstGeom prst="rect">
              <a:avLst/>
            </a:prstGeom>
            <a:grp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sp>
          <p:nvSpPr>
            <p:cNvPr id="186" name="Shape 186">
              <a:extLst>
                <a:ext uri="{FF2B5EF4-FFF2-40B4-BE49-F238E27FC236}">
                  <a16:creationId xmlns:a16="http://schemas.microsoft.com/office/drawing/2014/main" id="{960B86F4-A922-3744-B092-21478E194AF3}"/>
                </a:ext>
              </a:extLst>
            </p:cNvPr>
            <p:cNvSpPr/>
            <p:nvPr/>
          </p:nvSpPr>
          <p:spPr>
            <a:xfrm rot="16200000">
              <a:off x="690868" y="-291494"/>
              <a:ext cx="240750" cy="1940771"/>
            </a:xfrm>
            <a:prstGeom prst="rect">
              <a:avLst/>
            </a:prstGeom>
            <a:grpFill/>
            <a:ln w="12700" cap="flat">
              <a:noFill/>
              <a:miter lim="400000"/>
            </a:ln>
            <a:effectLst/>
          </p:spPr>
          <p:txBody>
            <a:bodyPr lIns="0" tIns="0" rIns="0" bIns="0" anchor="ctr"/>
            <a:lstStyle/>
            <a:p>
              <a:pPr>
                <a:defRPr sz="3200" b="0">
                  <a:solidFill>
                    <a:srgbClr val="FFFFFF"/>
                  </a:solidFill>
                  <a:latin typeface="+mn-lt"/>
                  <a:ea typeface="+mn-ea"/>
                  <a:cs typeface="+mn-cs"/>
                  <a:sym typeface="Helvetica Neue Medium"/>
                </a:defRPr>
              </a:pPr>
              <a:endParaRPr sz="2400">
                <a:solidFill>
                  <a:srgbClr val="FFFFFF"/>
                </a:solidFill>
                <a:sym typeface="Helvetica Neue Medium"/>
              </a:endParaRPr>
            </a:p>
          </p:txBody>
        </p:sp>
      </p:grpSp>
      <p:sp>
        <p:nvSpPr>
          <p:cNvPr id="181" name="Shape 181">
            <a:extLst>
              <a:ext uri="{FF2B5EF4-FFF2-40B4-BE49-F238E27FC236}">
                <a16:creationId xmlns:a16="http://schemas.microsoft.com/office/drawing/2014/main" id="{906C060D-E1C3-7645-B292-CC42F9CD25D5}"/>
              </a:ext>
            </a:extLst>
          </p:cNvPr>
          <p:cNvSpPr>
            <a:spLocks noChangeArrowheads="1"/>
          </p:cNvSpPr>
          <p:nvPr/>
        </p:nvSpPr>
        <p:spPr bwMode="auto">
          <a:xfrm>
            <a:off x="4610364" y="3224924"/>
            <a:ext cx="2342622" cy="709425"/>
          </a:xfrm>
          <a:prstGeom prst="rect">
            <a:avLst/>
          </a:prstGeom>
          <a:solidFill>
            <a:schemeClr val="bg2">
              <a:lumMod val="75000"/>
            </a:schemeClr>
          </a:solidFill>
          <a:ln>
            <a:noFill/>
          </a:ln>
          <a:effectLst/>
        </p:spPr>
        <p:txBody>
          <a:bodyPr wrap="square" lIns="16002" tIns="16002" rIns="16002" bIns="16002" anchor="ctr">
            <a:spAutoFit/>
          </a:bodyPr>
          <a:lstStyle>
            <a:lvl1pPr>
              <a:spcBef>
                <a:spcPct val="20000"/>
              </a:spcBef>
              <a:buClr>
                <a:schemeClr val="tx2"/>
              </a:buClr>
              <a:buSzPct val="70000"/>
              <a:buFont typeface="Wingdings" pitchFamily="2" charset="2"/>
              <a:buChar char="¡"/>
              <a:defRPr sz="29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SzPct val="70000"/>
              <a:buFont typeface="Wingdings" pitchFamily="2" charset="2"/>
              <a:buChar char="l"/>
              <a:defRPr sz="25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65000"/>
              <a:buFont typeface="Wingdings" pitchFamily="2" charset="2"/>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l"/>
              <a:defRPr sz="19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defRPr/>
            </a:pPr>
            <a:r>
              <a:rPr lang="en-GB" altLang="en-US" sz="3600" b="1" dirty="0">
                <a:solidFill>
                  <a:schemeClr val="bg1"/>
                </a:solidFill>
                <a:latin typeface="Helvetica" pitchFamily="2" charset="0"/>
                <a:sym typeface="Helvetica" pitchFamily="2" charset="0"/>
              </a:rPr>
              <a:t>    </a:t>
            </a:r>
            <a:r>
              <a:rPr lang="en-GB" altLang="en-US" sz="4400" b="1" dirty="0">
                <a:ln w="0"/>
                <a:latin typeface="Garamond" panose="02020404030301010803" pitchFamily="18" charset="0"/>
                <a:sym typeface="Helvetica" pitchFamily="2" charset="0"/>
              </a:rPr>
              <a:t>JESUS</a:t>
            </a:r>
            <a:endParaRPr lang="en-GB" altLang="en-US" sz="4400" b="1" dirty="0">
              <a:solidFill>
                <a:schemeClr val="bg1"/>
              </a:solidFill>
              <a:latin typeface="Garamond" panose="02020404030301010803" pitchFamily="18" charset="0"/>
              <a:sym typeface="Helvetica" pitchFamily="2" charset="0"/>
            </a:endParaRPr>
          </a:p>
        </p:txBody>
      </p:sp>
      <p:cxnSp>
        <p:nvCxnSpPr>
          <p:cNvPr id="3" name="Straight Arrow Connector 2">
            <a:extLst>
              <a:ext uri="{FF2B5EF4-FFF2-40B4-BE49-F238E27FC236}">
                <a16:creationId xmlns:a16="http://schemas.microsoft.com/office/drawing/2014/main" id="{BA667D05-0DB8-5C40-A20F-F3DFC82FA7C9}"/>
              </a:ext>
            </a:extLst>
          </p:cNvPr>
          <p:cNvCxnSpPr>
            <a:cxnSpLocks noChangeShapeType="1"/>
          </p:cNvCxnSpPr>
          <p:nvPr/>
        </p:nvCxnSpPr>
        <p:spPr bwMode="auto">
          <a:xfrm flipH="1" flipV="1">
            <a:off x="1960421" y="1888287"/>
            <a:ext cx="387350" cy="304800"/>
          </a:xfrm>
          <a:prstGeom prst="straightConnector1">
            <a:avLst/>
          </a:prstGeom>
          <a:noFill/>
          <a:ln w="25400">
            <a:solidFill>
              <a:srgbClr val="262626"/>
            </a:solidFill>
            <a:round/>
            <a:headEnd/>
            <a:tailEnd type="arrow" w="med" len="med"/>
          </a:ln>
          <a:effectLst/>
        </p:spPr>
      </p:cxnSp>
      <p:cxnSp>
        <p:nvCxnSpPr>
          <p:cNvPr id="38" name="Straight Arrow Connector 37">
            <a:extLst>
              <a:ext uri="{FF2B5EF4-FFF2-40B4-BE49-F238E27FC236}">
                <a16:creationId xmlns:a16="http://schemas.microsoft.com/office/drawing/2014/main" id="{F8294513-ACE3-AE4C-BF58-72FA404D52F0}"/>
              </a:ext>
            </a:extLst>
          </p:cNvPr>
          <p:cNvCxnSpPr>
            <a:cxnSpLocks noChangeShapeType="1"/>
          </p:cNvCxnSpPr>
          <p:nvPr/>
        </p:nvCxnSpPr>
        <p:spPr bwMode="auto">
          <a:xfrm flipV="1">
            <a:off x="9215913" y="1900423"/>
            <a:ext cx="393700" cy="304800"/>
          </a:xfrm>
          <a:prstGeom prst="straightConnector1">
            <a:avLst/>
          </a:prstGeom>
          <a:noFill/>
          <a:ln w="25400">
            <a:solidFill>
              <a:srgbClr val="262626"/>
            </a:solidFill>
            <a:round/>
            <a:headEnd/>
            <a:tailEnd type="arrow" w="med" len="med"/>
          </a:ln>
          <a:effectLst/>
        </p:spPr>
      </p:cxnSp>
      <p:cxnSp>
        <p:nvCxnSpPr>
          <p:cNvPr id="39" name="Straight Arrow Connector 38">
            <a:extLst>
              <a:ext uri="{FF2B5EF4-FFF2-40B4-BE49-F238E27FC236}">
                <a16:creationId xmlns:a16="http://schemas.microsoft.com/office/drawing/2014/main" id="{1D9BFA38-E15E-0349-96B3-261C400046BB}"/>
              </a:ext>
            </a:extLst>
          </p:cNvPr>
          <p:cNvCxnSpPr>
            <a:cxnSpLocks noChangeShapeType="1"/>
          </p:cNvCxnSpPr>
          <p:nvPr/>
        </p:nvCxnSpPr>
        <p:spPr bwMode="auto">
          <a:xfrm flipV="1">
            <a:off x="3777635" y="1898617"/>
            <a:ext cx="393700" cy="304800"/>
          </a:xfrm>
          <a:prstGeom prst="straightConnector1">
            <a:avLst/>
          </a:prstGeom>
          <a:noFill/>
          <a:ln w="25400">
            <a:solidFill>
              <a:srgbClr val="262626"/>
            </a:solidFill>
            <a:round/>
            <a:headEnd/>
            <a:tailEnd type="arrow" w="med" len="med"/>
          </a:ln>
          <a:effectLst/>
        </p:spPr>
      </p:cxnSp>
      <p:cxnSp>
        <p:nvCxnSpPr>
          <p:cNvPr id="40" name="Straight Arrow Connector 39">
            <a:extLst>
              <a:ext uri="{FF2B5EF4-FFF2-40B4-BE49-F238E27FC236}">
                <a16:creationId xmlns:a16="http://schemas.microsoft.com/office/drawing/2014/main" id="{EDB06D72-6C8B-FD47-B531-74360C718A6E}"/>
              </a:ext>
            </a:extLst>
          </p:cNvPr>
          <p:cNvCxnSpPr>
            <a:cxnSpLocks noChangeShapeType="1"/>
          </p:cNvCxnSpPr>
          <p:nvPr/>
        </p:nvCxnSpPr>
        <p:spPr bwMode="auto">
          <a:xfrm>
            <a:off x="3974485" y="4868343"/>
            <a:ext cx="304800" cy="257175"/>
          </a:xfrm>
          <a:prstGeom prst="straightConnector1">
            <a:avLst/>
          </a:prstGeom>
          <a:noFill/>
          <a:ln w="25400">
            <a:solidFill>
              <a:srgbClr val="262626"/>
            </a:solidFill>
            <a:round/>
            <a:headEnd/>
            <a:tailEnd type="arrow" w="med" len="med"/>
          </a:ln>
          <a:effectLst/>
        </p:spPr>
      </p:cxnSp>
      <p:cxnSp>
        <p:nvCxnSpPr>
          <p:cNvPr id="41" name="Straight Arrow Connector 40">
            <a:extLst>
              <a:ext uri="{FF2B5EF4-FFF2-40B4-BE49-F238E27FC236}">
                <a16:creationId xmlns:a16="http://schemas.microsoft.com/office/drawing/2014/main" id="{B8F6101B-14CA-BC4D-B050-81C00C201514}"/>
              </a:ext>
            </a:extLst>
          </p:cNvPr>
          <p:cNvCxnSpPr>
            <a:cxnSpLocks noChangeShapeType="1"/>
          </p:cNvCxnSpPr>
          <p:nvPr/>
        </p:nvCxnSpPr>
        <p:spPr bwMode="auto">
          <a:xfrm flipH="1">
            <a:off x="2054875" y="4864431"/>
            <a:ext cx="387350" cy="295275"/>
          </a:xfrm>
          <a:prstGeom prst="straightConnector1">
            <a:avLst/>
          </a:prstGeom>
          <a:noFill/>
          <a:ln w="25400">
            <a:solidFill>
              <a:srgbClr val="262626"/>
            </a:solidFill>
            <a:round/>
            <a:headEnd/>
            <a:tailEnd type="arrow" w="med" len="med"/>
          </a:ln>
          <a:effectLst/>
        </p:spPr>
      </p:cxnSp>
      <p:cxnSp>
        <p:nvCxnSpPr>
          <p:cNvPr id="42" name="Straight Arrow Connector 41">
            <a:extLst>
              <a:ext uri="{FF2B5EF4-FFF2-40B4-BE49-F238E27FC236}">
                <a16:creationId xmlns:a16="http://schemas.microsoft.com/office/drawing/2014/main" id="{DC122486-BAF8-CD49-AC6A-B2055B2F94EF}"/>
              </a:ext>
            </a:extLst>
          </p:cNvPr>
          <p:cNvCxnSpPr>
            <a:cxnSpLocks noChangeShapeType="1"/>
          </p:cNvCxnSpPr>
          <p:nvPr/>
        </p:nvCxnSpPr>
        <p:spPr bwMode="auto">
          <a:xfrm flipH="1" flipV="1">
            <a:off x="7942082" y="1923772"/>
            <a:ext cx="250825" cy="257175"/>
          </a:xfrm>
          <a:prstGeom prst="straightConnector1">
            <a:avLst/>
          </a:prstGeom>
          <a:noFill/>
          <a:ln w="25400">
            <a:solidFill>
              <a:srgbClr val="262626"/>
            </a:solidFill>
            <a:round/>
            <a:headEnd/>
            <a:tailEnd type="arrow" w="med" len="med"/>
          </a:ln>
          <a:effectLst/>
        </p:spPr>
      </p:cxnSp>
      <p:cxnSp>
        <p:nvCxnSpPr>
          <p:cNvPr id="49" name="Straight Arrow Connector 48">
            <a:extLst>
              <a:ext uri="{FF2B5EF4-FFF2-40B4-BE49-F238E27FC236}">
                <a16:creationId xmlns:a16="http://schemas.microsoft.com/office/drawing/2014/main" id="{35999D5C-FD6F-F842-A297-D587776B02D8}"/>
              </a:ext>
            </a:extLst>
          </p:cNvPr>
          <p:cNvCxnSpPr>
            <a:cxnSpLocks noChangeShapeType="1"/>
          </p:cNvCxnSpPr>
          <p:nvPr/>
        </p:nvCxnSpPr>
        <p:spPr bwMode="auto">
          <a:xfrm flipH="1">
            <a:off x="8037507" y="4827065"/>
            <a:ext cx="287337" cy="346075"/>
          </a:xfrm>
          <a:prstGeom prst="straightConnector1">
            <a:avLst/>
          </a:prstGeom>
          <a:noFill/>
          <a:ln w="25400">
            <a:solidFill>
              <a:srgbClr val="262626"/>
            </a:solidFill>
            <a:round/>
            <a:headEnd/>
            <a:tailEnd type="arrow" w="med" len="med"/>
          </a:ln>
          <a:effectLst/>
        </p:spPr>
      </p:cxnSp>
      <p:cxnSp>
        <p:nvCxnSpPr>
          <p:cNvPr id="50" name="Straight Arrow Connector 49">
            <a:extLst>
              <a:ext uri="{FF2B5EF4-FFF2-40B4-BE49-F238E27FC236}">
                <a16:creationId xmlns:a16="http://schemas.microsoft.com/office/drawing/2014/main" id="{3D2A9142-6CD3-5344-872B-DDB95E6168C2}"/>
              </a:ext>
            </a:extLst>
          </p:cNvPr>
          <p:cNvCxnSpPr>
            <a:cxnSpLocks noChangeShapeType="1"/>
          </p:cNvCxnSpPr>
          <p:nvPr/>
        </p:nvCxnSpPr>
        <p:spPr bwMode="auto">
          <a:xfrm>
            <a:off x="9391593" y="4838975"/>
            <a:ext cx="393700" cy="315912"/>
          </a:xfrm>
          <a:prstGeom prst="straightConnector1">
            <a:avLst/>
          </a:prstGeom>
          <a:noFill/>
          <a:ln w="25400">
            <a:solidFill>
              <a:srgbClr val="262626"/>
            </a:solidFill>
            <a:round/>
            <a:headEnd/>
            <a:tailEnd type="arrow" w="med" len="med"/>
          </a:ln>
          <a:effectLst/>
        </p:spPr>
      </p:cxnSp>
      <p:sp>
        <p:nvSpPr>
          <p:cNvPr id="2" name="TextBox 1">
            <a:extLst>
              <a:ext uri="{FF2B5EF4-FFF2-40B4-BE49-F238E27FC236}">
                <a16:creationId xmlns:a16="http://schemas.microsoft.com/office/drawing/2014/main" id="{2C2D3BA4-DFE9-654E-AAAF-49824BCB154F}"/>
              </a:ext>
            </a:extLst>
          </p:cNvPr>
          <p:cNvSpPr txBox="1">
            <a:spLocks noChangeArrowheads="1"/>
          </p:cNvSpPr>
          <p:nvPr/>
        </p:nvSpPr>
        <p:spPr bwMode="auto">
          <a:xfrm>
            <a:off x="1828703" y="1242952"/>
            <a:ext cx="2831929" cy="796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80000"/>
              </a:lnSpc>
              <a:spcBef>
                <a:spcPct val="0"/>
              </a:spcBef>
              <a:buFontTx/>
              <a:buNone/>
            </a:pPr>
            <a:r>
              <a:rPr lang="en-US" altLang="en-US" sz="2800" dirty="0">
                <a:latin typeface="Garamond" panose="02020404030301010803" pitchFamily="18" charset="0"/>
              </a:rPr>
              <a:t>Cultural idolatry of</a:t>
            </a:r>
          </a:p>
          <a:p>
            <a:pPr>
              <a:lnSpc>
                <a:spcPct val="80000"/>
              </a:lnSpc>
              <a:spcBef>
                <a:spcPct val="0"/>
              </a:spcBef>
              <a:buFontTx/>
              <a:buNone/>
            </a:pPr>
            <a:r>
              <a:rPr lang="en-US" altLang="en-US" sz="2800" dirty="0">
                <a:latin typeface="Garamond" panose="02020404030301010803" pitchFamily="18" charset="0"/>
              </a:rPr>
              <a:t>        </a:t>
            </a:r>
          </a:p>
        </p:txBody>
      </p:sp>
      <p:sp>
        <p:nvSpPr>
          <p:cNvPr id="43" name="TextBox 42">
            <a:extLst>
              <a:ext uri="{FF2B5EF4-FFF2-40B4-BE49-F238E27FC236}">
                <a16:creationId xmlns:a16="http://schemas.microsoft.com/office/drawing/2014/main" id="{6D6875C7-0BDA-8945-8E9E-9BBE34BF33AD}"/>
              </a:ext>
            </a:extLst>
          </p:cNvPr>
          <p:cNvSpPr txBox="1">
            <a:spLocks noChangeArrowheads="1"/>
          </p:cNvSpPr>
          <p:nvPr/>
        </p:nvSpPr>
        <p:spPr bwMode="auto">
          <a:xfrm>
            <a:off x="2078494" y="5351409"/>
            <a:ext cx="288538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dirty="0">
                <a:latin typeface="Garamond" panose="02020404030301010803" pitchFamily="18" charset="0"/>
              </a:rPr>
              <a:t>Ancient Near East</a:t>
            </a:r>
          </a:p>
        </p:txBody>
      </p:sp>
      <p:sp>
        <p:nvSpPr>
          <p:cNvPr id="44" name="TextBox 43">
            <a:extLst>
              <a:ext uri="{FF2B5EF4-FFF2-40B4-BE49-F238E27FC236}">
                <a16:creationId xmlns:a16="http://schemas.microsoft.com/office/drawing/2014/main" id="{AD5A0563-E508-AA45-9C9E-2999727F8EAB}"/>
              </a:ext>
            </a:extLst>
          </p:cNvPr>
          <p:cNvSpPr txBox="1">
            <a:spLocks noChangeArrowheads="1"/>
          </p:cNvSpPr>
          <p:nvPr/>
        </p:nvSpPr>
        <p:spPr bwMode="auto">
          <a:xfrm>
            <a:off x="7576551" y="1151027"/>
            <a:ext cx="279435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dirty="0">
                <a:latin typeface="Garamond" panose="02020404030301010803" pitchFamily="18" charset="0"/>
              </a:rPr>
              <a:t>Idolatrous cultures</a:t>
            </a:r>
          </a:p>
        </p:txBody>
      </p:sp>
      <p:sp>
        <p:nvSpPr>
          <p:cNvPr id="45" name="TextBox 44">
            <a:extLst>
              <a:ext uri="{FF2B5EF4-FFF2-40B4-BE49-F238E27FC236}">
                <a16:creationId xmlns:a16="http://schemas.microsoft.com/office/drawing/2014/main" id="{1E2FE541-5391-974B-94E0-4E08FBF6711E}"/>
              </a:ext>
            </a:extLst>
          </p:cNvPr>
          <p:cNvSpPr txBox="1">
            <a:spLocks noChangeArrowheads="1"/>
          </p:cNvSpPr>
          <p:nvPr/>
        </p:nvSpPr>
        <p:spPr bwMode="auto">
          <a:xfrm>
            <a:off x="8065325" y="5351409"/>
            <a:ext cx="203023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800" dirty="0">
                <a:latin typeface="Garamond" panose="02020404030301010803" pitchFamily="18" charset="0"/>
              </a:rPr>
              <a:t>of all nations</a:t>
            </a:r>
          </a:p>
        </p:txBody>
      </p:sp>
      <p:cxnSp>
        <p:nvCxnSpPr>
          <p:cNvPr id="46" name="Straight Arrow Connector 45">
            <a:extLst>
              <a:ext uri="{FF2B5EF4-FFF2-40B4-BE49-F238E27FC236}">
                <a16:creationId xmlns:a16="http://schemas.microsoft.com/office/drawing/2014/main" id="{C31F60FA-C85D-8C47-993C-B14063A2D21F}"/>
              </a:ext>
            </a:extLst>
          </p:cNvPr>
          <p:cNvCxnSpPr>
            <a:cxnSpLocks noChangeShapeType="1"/>
          </p:cNvCxnSpPr>
          <p:nvPr/>
        </p:nvCxnSpPr>
        <p:spPr bwMode="auto">
          <a:xfrm flipV="1">
            <a:off x="8707010" y="1877493"/>
            <a:ext cx="0" cy="312738"/>
          </a:xfrm>
          <a:prstGeom prst="straightConnector1">
            <a:avLst/>
          </a:prstGeom>
          <a:noFill/>
          <a:ln w="25400">
            <a:solidFill>
              <a:srgbClr val="262626"/>
            </a:solidFill>
            <a:round/>
            <a:headEnd/>
            <a:tailEnd type="arrow" w="med" len="med"/>
          </a:ln>
          <a:effectLst/>
        </p:spPr>
      </p:cxnSp>
      <p:cxnSp>
        <p:nvCxnSpPr>
          <p:cNvPr id="47" name="Straight Arrow Connector 46">
            <a:extLst>
              <a:ext uri="{FF2B5EF4-FFF2-40B4-BE49-F238E27FC236}">
                <a16:creationId xmlns:a16="http://schemas.microsoft.com/office/drawing/2014/main" id="{F8728670-F4A6-EC46-8A75-F3E302B52B0A}"/>
              </a:ext>
            </a:extLst>
          </p:cNvPr>
          <p:cNvCxnSpPr>
            <a:cxnSpLocks noChangeShapeType="1"/>
          </p:cNvCxnSpPr>
          <p:nvPr/>
        </p:nvCxnSpPr>
        <p:spPr bwMode="auto">
          <a:xfrm flipV="1">
            <a:off x="3195372" y="1733159"/>
            <a:ext cx="0" cy="471573"/>
          </a:xfrm>
          <a:prstGeom prst="straightConnector1">
            <a:avLst/>
          </a:prstGeom>
          <a:noFill/>
          <a:ln w="25400">
            <a:solidFill>
              <a:srgbClr val="262626"/>
            </a:solidFill>
            <a:round/>
            <a:headEnd/>
            <a:tailEnd type="arrow" w="med" len="med"/>
          </a:ln>
          <a:effectLst/>
        </p:spPr>
      </p:cxnSp>
      <p:cxnSp>
        <p:nvCxnSpPr>
          <p:cNvPr id="51" name="Straight Arrow Connector 50">
            <a:extLst>
              <a:ext uri="{FF2B5EF4-FFF2-40B4-BE49-F238E27FC236}">
                <a16:creationId xmlns:a16="http://schemas.microsoft.com/office/drawing/2014/main" id="{329BBDBA-93F5-E645-8329-F3967905EB4B}"/>
              </a:ext>
            </a:extLst>
          </p:cNvPr>
          <p:cNvCxnSpPr>
            <a:cxnSpLocks noChangeShapeType="1"/>
          </p:cNvCxnSpPr>
          <p:nvPr/>
        </p:nvCxnSpPr>
        <p:spPr bwMode="auto">
          <a:xfrm>
            <a:off x="8849760" y="4798510"/>
            <a:ext cx="0" cy="319087"/>
          </a:xfrm>
          <a:prstGeom prst="straightConnector1">
            <a:avLst/>
          </a:prstGeom>
          <a:noFill/>
          <a:ln w="25400">
            <a:solidFill>
              <a:srgbClr val="262626"/>
            </a:solidFill>
            <a:round/>
            <a:headEnd/>
            <a:tailEnd type="arrow" w="med" len="med"/>
          </a:ln>
          <a:effectLst/>
        </p:spPr>
      </p:cxnSp>
      <p:cxnSp>
        <p:nvCxnSpPr>
          <p:cNvPr id="53" name="Straight Arrow Connector 52">
            <a:extLst>
              <a:ext uri="{FF2B5EF4-FFF2-40B4-BE49-F238E27FC236}">
                <a16:creationId xmlns:a16="http://schemas.microsoft.com/office/drawing/2014/main" id="{FFA0F4F7-FD34-2847-8EA1-FD8421C93B2B}"/>
              </a:ext>
            </a:extLst>
          </p:cNvPr>
          <p:cNvCxnSpPr>
            <a:cxnSpLocks noChangeShapeType="1"/>
          </p:cNvCxnSpPr>
          <p:nvPr/>
        </p:nvCxnSpPr>
        <p:spPr bwMode="auto">
          <a:xfrm>
            <a:off x="3138627" y="4852524"/>
            <a:ext cx="5195" cy="498885"/>
          </a:xfrm>
          <a:prstGeom prst="straightConnector1">
            <a:avLst/>
          </a:prstGeom>
          <a:noFill/>
          <a:ln w="25400">
            <a:solidFill>
              <a:srgbClr val="262626"/>
            </a:solidFill>
            <a:round/>
            <a:headEnd/>
            <a:tailEnd type="arrow" w="med" len="med"/>
          </a:ln>
          <a:effectLst/>
        </p:spPr>
      </p:cxnSp>
    </p:spTree>
    <p:extLst>
      <p:ext uri="{BB962C8B-B14F-4D97-AF65-F5344CB8AC3E}">
        <p14:creationId xmlns:p14="http://schemas.microsoft.com/office/powerpoint/2010/main" val="2162100473"/>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p:tmAbs val="0"/>
                                  </p:iterate>
                                  <p:childTnLst>
                                    <p:set>
                                      <p:cBhvr>
                                        <p:cTn id="6" fill="hold"/>
                                        <p:tgtEl>
                                          <p:spTgt spid="148"/>
                                        </p:tgtEl>
                                        <p:attrNameLst>
                                          <p:attrName>style.visibility</p:attrName>
                                        </p:attrNameLst>
                                      </p:cBhvr>
                                      <p:to>
                                        <p:strVal val="visible"/>
                                      </p:to>
                                    </p:set>
                                    <p:animEffect transition="in" filter="wipe(left)">
                                      <p:cBhvr>
                                        <p:cTn id="7" dur="2000"/>
                                        <p:tgtEl>
                                          <p:spTgt spid="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iterate>
                                    <p:tmAbs val="0"/>
                                  </p:iterate>
                                  <p:childTnLst>
                                    <p:set>
                                      <p:cBhvr>
                                        <p:cTn id="11" fill="hold"/>
                                        <p:tgtEl>
                                          <p:spTgt spid="179"/>
                                        </p:tgtEl>
                                        <p:attrNameLst>
                                          <p:attrName>style.visibility</p:attrName>
                                        </p:attrNameLst>
                                      </p:cBhvr>
                                      <p:to>
                                        <p:strVal val="visible"/>
                                      </p:to>
                                    </p:set>
                                    <p:anim calcmode="lin" valueType="num">
                                      <p:cBhvr>
                                        <p:cTn id="12" dur="750" fill="hold"/>
                                        <p:tgtEl>
                                          <p:spTgt spid="179"/>
                                        </p:tgtEl>
                                        <p:attrNameLst>
                                          <p:attrName>ppt_w</p:attrName>
                                        </p:attrNameLst>
                                      </p:cBhvr>
                                      <p:tavLst>
                                        <p:tav tm="0">
                                          <p:val>
                                            <p:strVal val="4*#ppt_w"/>
                                          </p:val>
                                        </p:tav>
                                        <p:tav tm="100000">
                                          <p:val>
                                            <p:strVal val="#ppt_w"/>
                                          </p:val>
                                        </p:tav>
                                      </p:tavLst>
                                    </p:anim>
                                    <p:anim calcmode="lin" valueType="num">
                                      <p:cBhvr>
                                        <p:cTn id="13" dur="750" fill="hold"/>
                                        <p:tgtEl>
                                          <p:spTgt spid="179"/>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750"/>
                            </p:stCondLst>
                            <p:childTnLst>
                              <p:par>
                                <p:cTn id="15" presetID="23" presetClass="entr" presetSubtype="32" fill="hold" grpId="0" nodeType="afterEffect">
                                  <p:stCondLst>
                                    <p:cond delay="0"/>
                                  </p:stCondLst>
                                  <p:iterate>
                                    <p:tmAbs val="0"/>
                                  </p:iterate>
                                  <p:childTnLst>
                                    <p:set>
                                      <p:cBhvr>
                                        <p:cTn id="16" fill="hold"/>
                                        <p:tgtEl>
                                          <p:spTgt spid="187"/>
                                        </p:tgtEl>
                                        <p:attrNameLst>
                                          <p:attrName>style.visibility</p:attrName>
                                        </p:attrNameLst>
                                      </p:cBhvr>
                                      <p:to>
                                        <p:strVal val="visible"/>
                                      </p:to>
                                    </p:set>
                                    <p:anim calcmode="lin" valueType="num">
                                      <p:cBhvr>
                                        <p:cTn id="17" dur="750" fill="hold"/>
                                        <p:tgtEl>
                                          <p:spTgt spid="187"/>
                                        </p:tgtEl>
                                        <p:attrNameLst>
                                          <p:attrName>ppt_w</p:attrName>
                                        </p:attrNameLst>
                                      </p:cBhvr>
                                      <p:tavLst>
                                        <p:tav tm="0">
                                          <p:val>
                                            <p:strVal val="4*#ppt_w"/>
                                          </p:val>
                                        </p:tav>
                                        <p:tav tm="100000">
                                          <p:val>
                                            <p:strVal val="#ppt_w"/>
                                          </p:val>
                                        </p:tav>
                                      </p:tavLst>
                                    </p:anim>
                                    <p:anim calcmode="lin" valueType="num">
                                      <p:cBhvr>
                                        <p:cTn id="18" dur="750" fill="hold"/>
                                        <p:tgtEl>
                                          <p:spTgt spid="187"/>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1500"/>
                            </p:stCondLst>
                            <p:childTnLst>
                              <p:par>
                                <p:cTn id="20" presetID="9" presetClass="entr" fill="hold" grpId="0" nodeType="afterEffect">
                                  <p:stCondLst>
                                    <p:cond delay="0"/>
                                  </p:stCondLst>
                                  <p:iterate>
                                    <p:tmAbs val="0"/>
                                  </p:iterate>
                                  <p:childTnLst>
                                    <p:set>
                                      <p:cBhvr>
                                        <p:cTn id="21" fill="hold"/>
                                        <p:tgtEl>
                                          <p:spTgt spid="181"/>
                                        </p:tgtEl>
                                        <p:attrNameLst>
                                          <p:attrName>style.visibility</p:attrName>
                                        </p:attrNameLst>
                                      </p:cBhvr>
                                      <p:to>
                                        <p:strVal val="visible"/>
                                      </p:to>
                                    </p:set>
                                    <p:animEffect transition="in" filter="dissolve">
                                      <p:cBhvr>
                                        <p:cTn id="22" dur="1000"/>
                                        <p:tgtEl>
                                          <p:spTgt spid="18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iterate>
                                    <p:tmAbs val="0"/>
                                  </p:iterate>
                                  <p:childTnLst>
                                    <p:set>
                                      <p:cBhvr>
                                        <p:cTn id="26" fill="hold"/>
                                        <p:tgtEl>
                                          <p:spTgt spid="184"/>
                                        </p:tgtEl>
                                        <p:attrNameLst>
                                          <p:attrName>style.visibility</p:attrName>
                                        </p:attrNameLst>
                                      </p:cBhvr>
                                      <p:to>
                                        <p:strVal val="visible"/>
                                      </p:to>
                                    </p:set>
                                    <p:animEffect transition="in" filter="strips(upRight)">
                                      <p:cBhvr>
                                        <p:cTn id="27" dur="700"/>
                                        <p:tgtEl>
                                          <p:spTgt spid="1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9" presetClass="entr" presetSubtype="10" fill="hold" nodeType="clickEffect">
                                  <p:stCondLst>
                                    <p:cond delay="0"/>
                                  </p:stCondLst>
                                  <p:iterate>
                                    <p:tmAbs val="0"/>
                                  </p:iterate>
                                  <p:childTnLst>
                                    <p:set>
                                      <p:cBhvr>
                                        <p:cTn id="31" fill="hold"/>
                                        <p:tgtEl>
                                          <p:spTgt spid="178"/>
                                        </p:tgtEl>
                                        <p:attrNameLst>
                                          <p:attrName>style.visibility</p:attrName>
                                        </p:attrNameLst>
                                      </p:cBhvr>
                                      <p:to>
                                        <p:strVal val="visible"/>
                                      </p:to>
                                    </p:set>
                                    <p:anim calcmode="lin" valueType="num">
                                      <p:cBhvr>
                                        <p:cTn id="32" dur="1500" fill="hold"/>
                                        <p:tgtEl>
                                          <p:spTgt spid="178"/>
                                        </p:tgtEl>
                                        <p:attrNameLst>
                                          <p:attrName>ppt_w</p:attrName>
                                        </p:attrNameLst>
                                      </p:cBhvr>
                                      <p:tavLst>
                                        <p:tav tm="0" fmla="#ppt_w*sin(2.5*pi*$)">
                                          <p:val>
                                            <p:fltVal val="0"/>
                                          </p:val>
                                        </p:tav>
                                        <p:tav tm="100000">
                                          <p:val>
                                            <p:fltVal val="1"/>
                                          </p:val>
                                        </p:tav>
                                      </p:tavLst>
                                    </p:anim>
                                    <p:anim calcmode="lin" valueType="num">
                                      <p:cBhvr>
                                        <p:cTn id="33" dur="1500" fill="hold"/>
                                        <p:tgtEl>
                                          <p:spTgt spid="178"/>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1500"/>
                            </p:stCondLst>
                            <p:childTnLst>
                              <p:par>
                                <p:cTn id="35" presetID="9" presetClass="entr" fill="hold" grpId="0" nodeType="afterEffect">
                                  <p:stCondLst>
                                    <p:cond delay="300"/>
                                  </p:stCondLst>
                                  <p:iterate>
                                    <p:tmAbs val="0"/>
                                  </p:iterate>
                                  <p:childTnLst>
                                    <p:set>
                                      <p:cBhvr>
                                        <p:cTn id="36" fill="hold"/>
                                        <p:tgtEl>
                                          <p:spTgt spid="163"/>
                                        </p:tgtEl>
                                        <p:attrNameLst>
                                          <p:attrName>style.visibility</p:attrName>
                                        </p:attrNameLst>
                                      </p:cBhvr>
                                      <p:to>
                                        <p:strVal val="visible"/>
                                      </p:to>
                                    </p:set>
                                    <p:animEffect transition="in" filter="dissolve">
                                      <p:cBhvr>
                                        <p:cTn id="37" dur="1000"/>
                                        <p:tgtEl>
                                          <p:spTgt spid="1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fill="hold" nodeType="clickEffect">
                                  <p:stCondLst>
                                    <p:cond delay="0"/>
                                  </p:stCondLst>
                                  <p:iterate>
                                    <p:tmAbs val="0"/>
                                  </p:iterate>
                                  <p:childTnLst>
                                    <p:set>
                                      <p:cBhvr>
                                        <p:cTn id="41" fill="hold"/>
                                        <p:tgtEl>
                                          <p:spTgt spid="164"/>
                                        </p:tgtEl>
                                        <p:attrNameLst>
                                          <p:attrName>style.visibility</p:attrName>
                                        </p:attrNameLst>
                                      </p:cBhvr>
                                      <p:to>
                                        <p:strVal val="visible"/>
                                      </p:to>
                                    </p:set>
                                    <p:animEffect transition="in" filter="dissolve">
                                      <p:cBhvr>
                                        <p:cTn id="42" dur="1500"/>
                                        <p:tgtEl>
                                          <p:spTgt spid="1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fill="hold" nodeType="clickEffect">
                                  <p:stCondLst>
                                    <p:cond delay="0"/>
                                  </p:stCondLst>
                                  <p:iterate>
                                    <p:tmAbs val="0"/>
                                  </p:iterate>
                                  <p:childTnLst>
                                    <p:set>
                                      <p:cBhvr>
                                        <p:cTn id="46" fill="hold"/>
                                        <p:tgtEl>
                                          <p:spTgt spid="166"/>
                                        </p:tgtEl>
                                        <p:attrNameLst>
                                          <p:attrName>style.visibility</p:attrName>
                                        </p:attrNameLst>
                                      </p:cBhvr>
                                      <p:to>
                                        <p:strVal val="visible"/>
                                      </p:to>
                                    </p:set>
                                    <p:animEffect transition="in" filter="dissolve">
                                      <p:cBhvr>
                                        <p:cTn id="47" dur="1500"/>
                                        <p:tgtEl>
                                          <p:spTgt spid="16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9" presetClass="entr" presetSubtype="10" fill="hold" nodeType="clickEffect">
                                  <p:stCondLst>
                                    <p:cond delay="0"/>
                                  </p:stCondLst>
                                  <p:iterate>
                                    <p:tmAbs val="0"/>
                                  </p:iterate>
                                  <p:childTnLst>
                                    <p:set>
                                      <p:cBhvr>
                                        <p:cTn id="51" fill="hold"/>
                                        <p:tgtEl>
                                          <p:spTgt spid="172"/>
                                        </p:tgtEl>
                                        <p:attrNameLst>
                                          <p:attrName>style.visibility</p:attrName>
                                        </p:attrNameLst>
                                      </p:cBhvr>
                                      <p:to>
                                        <p:strVal val="visible"/>
                                      </p:to>
                                    </p:set>
                                    <p:anim calcmode="lin" valueType="num">
                                      <p:cBhvr>
                                        <p:cTn id="52" dur="1500" fill="hold"/>
                                        <p:tgtEl>
                                          <p:spTgt spid="172"/>
                                        </p:tgtEl>
                                        <p:attrNameLst>
                                          <p:attrName>ppt_w</p:attrName>
                                        </p:attrNameLst>
                                      </p:cBhvr>
                                      <p:tavLst>
                                        <p:tav tm="0" fmla="#ppt_w*sin(2.5*pi*$)">
                                          <p:val>
                                            <p:fltVal val="0"/>
                                          </p:val>
                                        </p:tav>
                                        <p:tav tm="100000">
                                          <p:val>
                                            <p:fltVal val="1"/>
                                          </p:val>
                                        </p:tav>
                                      </p:tavLst>
                                    </p:anim>
                                    <p:anim calcmode="lin" valueType="num">
                                      <p:cBhvr>
                                        <p:cTn id="53" dur="1500" fill="hold"/>
                                        <p:tgtEl>
                                          <p:spTgt spid="17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9" presetClass="entr" fill="hold" grpId="0" nodeType="afterEffect">
                                  <p:stCondLst>
                                    <p:cond delay="300"/>
                                  </p:stCondLst>
                                  <p:iterate>
                                    <p:tmAbs val="0"/>
                                  </p:iterate>
                                  <p:childTnLst>
                                    <p:set>
                                      <p:cBhvr>
                                        <p:cTn id="56" fill="hold"/>
                                        <p:tgtEl>
                                          <p:spTgt spid="162"/>
                                        </p:tgtEl>
                                        <p:attrNameLst>
                                          <p:attrName>style.visibility</p:attrName>
                                        </p:attrNameLst>
                                      </p:cBhvr>
                                      <p:to>
                                        <p:strVal val="visible"/>
                                      </p:to>
                                    </p:set>
                                    <p:animEffect transition="in" filter="dissolve">
                                      <p:cBhvr>
                                        <p:cTn id="57" dur="1000"/>
                                        <p:tgtEl>
                                          <p:spTgt spid="1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fill="hold" grpId="0" nodeType="clickEffect">
                                  <p:stCondLst>
                                    <p:cond delay="0"/>
                                  </p:stCondLst>
                                  <p:iterate>
                                    <p:tmAbs val="0"/>
                                  </p:iterate>
                                  <p:childTnLst>
                                    <p:set>
                                      <p:cBhvr>
                                        <p:cTn id="61" fill="hold"/>
                                        <p:tgtEl>
                                          <p:spTgt spid="173"/>
                                        </p:tgtEl>
                                        <p:attrNameLst>
                                          <p:attrName>style.visibility</p:attrName>
                                        </p:attrNameLst>
                                      </p:cBhvr>
                                      <p:to>
                                        <p:strVal val="visible"/>
                                      </p:to>
                                    </p:set>
                                    <p:animEffect transition="in" filter="dissolve">
                                      <p:cBhvr>
                                        <p:cTn id="62" dur="1000"/>
                                        <p:tgtEl>
                                          <p:spTgt spid="17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p:tmAbs val="0"/>
                                  </p:iterate>
                                  <p:childTnLst>
                                    <p:set>
                                      <p:cBhvr>
                                        <p:cTn id="66" fill="hold"/>
                                        <p:tgtEl>
                                          <p:spTgt spid="158"/>
                                        </p:tgtEl>
                                        <p:attrNameLst>
                                          <p:attrName>style.visibility</p:attrName>
                                        </p:attrNameLst>
                                      </p:cBhvr>
                                      <p:to>
                                        <p:strVal val="visible"/>
                                      </p:to>
                                    </p:set>
                                    <p:animEffect transition="in" filter="wipe(left)">
                                      <p:cBhvr>
                                        <p:cTn id="67" dur="1000"/>
                                        <p:tgtEl>
                                          <p:spTgt spid="15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p:tmAbs val="0"/>
                                  </p:iterate>
                                  <p:childTnLst>
                                    <p:set>
                                      <p:cBhvr>
                                        <p:cTn id="71" fill="hold"/>
                                        <p:tgtEl>
                                          <p:spTgt spid="161"/>
                                        </p:tgtEl>
                                        <p:attrNameLst>
                                          <p:attrName>style.visibility</p:attrName>
                                        </p:attrNameLst>
                                      </p:cBhvr>
                                      <p:to>
                                        <p:strVal val="visible"/>
                                      </p:to>
                                    </p:set>
                                    <p:animEffect transition="in" filter="wipe(left)">
                                      <p:cBhvr>
                                        <p:cTn id="72" dur="1000"/>
                                        <p:tgtEl>
                                          <p:spTgt spid="161"/>
                                        </p:tgtEl>
                                      </p:cBhvr>
                                    </p:animEffect>
                                  </p:childTnLst>
                                </p:cTn>
                              </p:par>
                              <p:par>
                                <p:cTn id="73" presetID="1" presetClass="entr" presetSubtype="0" fill="hold" grpId="1" nodeType="withEffect">
                                  <p:stCondLst>
                                    <p:cond delay="0"/>
                                  </p:stCondLst>
                                  <p:childTnLst>
                                    <p:set>
                                      <p:cBhvr>
                                        <p:cTn id="74" dur="1" fill="hold">
                                          <p:stCondLst>
                                            <p:cond delay="0"/>
                                          </p:stCondLst>
                                        </p:cTn>
                                        <p:tgtEl>
                                          <p:spTgt spid="14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advAuto="0"/>
      <p:bldP spid="148" grpId="1" animBg="1"/>
      <p:bldP spid="158" grpId="0" animBg="1" advAuto="0"/>
      <p:bldP spid="161" grpId="0" animBg="1" advAuto="0"/>
      <p:bldP spid="162" grpId="0" advAuto="0"/>
      <p:bldP spid="163" grpId="0" advAuto="0"/>
      <p:bldP spid="173" grpId="0" advAuto="0"/>
      <p:bldP spid="179" grpId="0" animBg="1" advAuto="0"/>
      <p:bldP spid="187" grpId="0" animBg="1" advAuto="0"/>
      <p:bldP spid="181" grpId="0" animBg="1" advAuto="0"/>
      <p:bldP spid="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38F39-7640-2A66-11DA-6174254438F8}"/>
              </a:ext>
            </a:extLst>
          </p:cNvPr>
          <p:cNvSpPr>
            <a:spLocks noGrp="1"/>
          </p:cNvSpPr>
          <p:nvPr>
            <p:ph type="title"/>
          </p:nvPr>
        </p:nvSpPr>
        <p:spPr>
          <a:xfrm>
            <a:off x="838200" y="247558"/>
            <a:ext cx="10515600" cy="1325563"/>
          </a:xfrm>
        </p:spPr>
        <p:txBody>
          <a:bodyPr/>
          <a:lstStyle/>
          <a:p>
            <a:r>
              <a:rPr lang="en-GB" dirty="0"/>
              <a:t>Goals of the Early Church Catechesis</a:t>
            </a:r>
          </a:p>
        </p:txBody>
      </p:sp>
      <p:sp>
        <p:nvSpPr>
          <p:cNvPr id="3" name="Content Placeholder 2">
            <a:extLst>
              <a:ext uri="{FF2B5EF4-FFF2-40B4-BE49-F238E27FC236}">
                <a16:creationId xmlns:a16="http://schemas.microsoft.com/office/drawing/2014/main" id="{E250896C-5FF5-CCC0-6919-DD00734AE645}"/>
              </a:ext>
            </a:extLst>
          </p:cNvPr>
          <p:cNvSpPr>
            <a:spLocks noGrp="1"/>
          </p:cNvSpPr>
          <p:nvPr>
            <p:ph idx="1"/>
          </p:nvPr>
        </p:nvSpPr>
        <p:spPr>
          <a:xfrm>
            <a:off x="39189" y="1638436"/>
            <a:ext cx="11887200" cy="5167311"/>
          </a:xfrm>
        </p:spPr>
        <p:txBody>
          <a:bodyPr>
            <a:normAutofit/>
          </a:bodyPr>
          <a:lstStyle/>
          <a:p>
            <a:pPr lvl="1">
              <a:lnSpc>
                <a:spcPct val="110000"/>
              </a:lnSpc>
              <a:tabLst>
                <a:tab pos="914400" algn="l"/>
              </a:tabLst>
            </a:pPr>
            <a:r>
              <a:rPr lang="en-US" sz="3900" kern="100" dirty="0">
                <a:effectLst/>
                <a:ea typeface="Aptos" panose="020B0004020202020204" pitchFamily="34" charset="0"/>
                <a:cs typeface="Times New Roman (Body CS)"/>
              </a:rPr>
              <a:t>To re-narrate their lives with the biblical story …</a:t>
            </a:r>
          </a:p>
          <a:p>
            <a:pPr lvl="2">
              <a:lnSpc>
                <a:spcPct val="110000"/>
              </a:lnSpc>
              <a:tabLst>
                <a:tab pos="914400" algn="l"/>
              </a:tabLst>
            </a:pPr>
            <a:r>
              <a:rPr lang="en-US" sz="3900" kern="100" dirty="0">
                <a:effectLst/>
                <a:ea typeface="Aptos" panose="020B0004020202020204" pitchFamily="34" charset="0"/>
                <a:cs typeface="Times New Roman (Body CS)"/>
              </a:rPr>
              <a:t>… to give them a new identity</a:t>
            </a:r>
          </a:p>
          <a:p>
            <a:pPr lvl="2">
              <a:lnSpc>
                <a:spcPct val="110000"/>
              </a:lnSpc>
              <a:tabLst>
                <a:tab pos="914400" algn="l"/>
              </a:tabLst>
            </a:pPr>
            <a:r>
              <a:rPr lang="en-US" sz="3900" kern="100" dirty="0">
                <a:ea typeface="Aptos" panose="020B0004020202020204" pitchFamily="34" charset="0"/>
                <a:cs typeface="Times New Roman (Body CS)"/>
              </a:rPr>
              <a:t>…</a:t>
            </a:r>
            <a:r>
              <a:rPr lang="en-US" sz="3900" kern="100" dirty="0">
                <a:effectLst/>
                <a:ea typeface="Aptos" panose="020B0004020202020204" pitchFamily="34" charset="0"/>
                <a:cs typeface="Times New Roman (Body CS)"/>
              </a:rPr>
              <a:t> to form a new way of life</a:t>
            </a:r>
          </a:p>
          <a:p>
            <a:pPr lvl="1">
              <a:lnSpc>
                <a:spcPct val="110000"/>
              </a:lnSpc>
              <a:tabLst>
                <a:tab pos="914400" algn="l"/>
              </a:tabLst>
            </a:pPr>
            <a:r>
              <a:rPr lang="en-US" sz="3900" kern="100" dirty="0">
                <a:effectLst/>
                <a:ea typeface="Aptos" panose="020B0004020202020204" pitchFamily="34" charset="0"/>
                <a:cs typeface="Times New Roman (Body CS)"/>
              </a:rPr>
              <a:t>To detoxify them from idolatrous story of Roman culture which </a:t>
            </a:r>
            <a:r>
              <a:rPr lang="en-US" sz="3900" i="1" kern="100" dirty="0">
                <a:effectLst/>
                <a:ea typeface="Aptos" panose="020B0004020202020204" pitchFamily="34" charset="0"/>
                <a:cs typeface="Times New Roman (Body CS)"/>
              </a:rPr>
              <a:t>had</a:t>
            </a:r>
            <a:r>
              <a:rPr lang="en-US" sz="3900" kern="100" dirty="0">
                <a:effectLst/>
                <a:ea typeface="Aptos" panose="020B0004020202020204" pitchFamily="34" charset="0"/>
                <a:cs typeface="Times New Roman (Body CS)"/>
              </a:rPr>
              <a:t> shaped their identity and behavior</a:t>
            </a:r>
          </a:p>
          <a:p>
            <a:pPr marL="742950" marR="0" lvl="1" indent="-285750">
              <a:lnSpc>
                <a:spcPct val="110000"/>
              </a:lnSpc>
              <a:tabLst>
                <a:tab pos="914400" algn="l"/>
              </a:tabLst>
            </a:pPr>
            <a:r>
              <a:rPr lang="en-US" sz="3900" kern="100" dirty="0">
                <a:effectLst/>
                <a:ea typeface="Aptos" panose="020B0004020202020204" pitchFamily="34" charset="0"/>
                <a:cs typeface="Times New Roman (Body CS)"/>
              </a:rPr>
              <a:t>To re-form them to be attractive, to “look like Jesus”   for the sake of their witness to unbelieving neighbors</a:t>
            </a:r>
          </a:p>
          <a:p>
            <a:endParaRPr lang="en-GB" dirty="0"/>
          </a:p>
        </p:txBody>
      </p:sp>
    </p:spTree>
    <p:extLst>
      <p:ext uri="{BB962C8B-B14F-4D97-AF65-F5344CB8AC3E}">
        <p14:creationId xmlns:p14="http://schemas.microsoft.com/office/powerpoint/2010/main" val="3744525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3DA1F850-B422-DAEB-D431-9E754C666728}"/>
              </a:ext>
            </a:extLst>
          </p:cNvPr>
          <p:cNvSpPr>
            <a:spLocks noGrp="1" noChangeArrowheads="1"/>
          </p:cNvSpPr>
          <p:nvPr>
            <p:ph type="title"/>
          </p:nvPr>
        </p:nvSpPr>
        <p:spPr>
          <a:xfrm>
            <a:off x="546100" y="365125"/>
            <a:ext cx="11074400" cy="1325563"/>
          </a:xfrm>
        </p:spPr>
        <p:txBody>
          <a:bodyPr>
            <a:normAutofit fontScale="90000"/>
          </a:bodyPr>
          <a:lstStyle/>
          <a:p>
            <a:r>
              <a:rPr lang="en-CA" altLang="en-US" dirty="0">
                <a:cs typeface="Book Antiqua" panose="02040602050305030304" pitchFamily="18" charset="0"/>
              </a:rPr>
              <a:t>Purpose of catechesis: Re-form pagan people …</a:t>
            </a:r>
          </a:p>
        </p:txBody>
      </p:sp>
      <p:sp>
        <p:nvSpPr>
          <p:cNvPr id="37890" name="Content Placeholder 2">
            <a:extLst>
              <a:ext uri="{FF2B5EF4-FFF2-40B4-BE49-F238E27FC236}">
                <a16:creationId xmlns:a16="http://schemas.microsoft.com/office/drawing/2014/main" id="{0638BBAB-141E-7C59-34FB-3D38F72B3E4C}"/>
              </a:ext>
            </a:extLst>
          </p:cNvPr>
          <p:cNvSpPr>
            <a:spLocks noGrp="1" noChangeArrowheads="1"/>
          </p:cNvSpPr>
          <p:nvPr>
            <p:ph idx="1"/>
          </p:nvPr>
        </p:nvSpPr>
        <p:spPr>
          <a:xfrm>
            <a:off x="838200" y="1972444"/>
            <a:ext cx="10874375" cy="4963931"/>
          </a:xfrm>
        </p:spPr>
        <p:txBody>
          <a:bodyPr/>
          <a:lstStyle/>
          <a:p>
            <a:pPr marL="0" indent="0">
              <a:buFontTx/>
              <a:buNone/>
            </a:pPr>
            <a:r>
              <a:rPr lang="en-US" altLang="en-US" sz="4000" dirty="0">
                <a:cs typeface="Book Antiqua" panose="02040602050305030304" pitchFamily="18" charset="0"/>
              </a:rPr>
              <a:t>The purpose of early church catechesis was to “re-form pagan people, to resocialize them, to deconstruct their old world, and reconstruct a new one, so that they would emerge as Christian people who would be at home in communities of freedom.”</a:t>
            </a:r>
            <a:endParaRPr lang="en-US" altLang="en-US" sz="1000" dirty="0">
              <a:cs typeface="Book Antiqua" panose="02040602050305030304" pitchFamily="18" charset="0"/>
            </a:endParaRPr>
          </a:p>
          <a:p>
            <a:pPr marL="0" indent="0">
              <a:buFontTx/>
              <a:buNone/>
            </a:pPr>
            <a:endParaRPr lang="en-US" altLang="en-US" sz="1000" dirty="0">
              <a:cs typeface="Book Antiqua" panose="02040602050305030304" pitchFamily="18" charset="0"/>
            </a:endParaRPr>
          </a:p>
          <a:p>
            <a:pPr marL="0" indent="0">
              <a:buFontTx/>
              <a:buNone/>
            </a:pPr>
            <a:r>
              <a:rPr lang="en-US" altLang="en-US" sz="1000" dirty="0">
                <a:cs typeface="Book Antiqua" panose="02040602050305030304" pitchFamily="18" charset="0"/>
              </a:rPr>
              <a:t>								</a:t>
            </a:r>
            <a:r>
              <a:rPr lang="en-US" altLang="en-US" sz="4000" dirty="0">
                <a:cs typeface="Book Antiqua" panose="02040602050305030304" pitchFamily="18" charset="0"/>
              </a:rPr>
              <a:t>- Alan Kreider</a:t>
            </a:r>
            <a:endParaRPr lang="en-CA" altLang="en-US" sz="4000" dirty="0">
              <a:cs typeface="Book Antiqua" panose="0204060205030503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C0BEA078-2B27-D93C-A656-E9A9CE937509}"/>
              </a:ext>
            </a:extLst>
          </p:cNvPr>
          <p:cNvSpPr>
            <a:spLocks noGrp="1" noChangeArrowheads="1"/>
          </p:cNvSpPr>
          <p:nvPr>
            <p:ph type="title"/>
          </p:nvPr>
        </p:nvSpPr>
        <p:spPr>
          <a:xfrm>
            <a:off x="1306287" y="188913"/>
            <a:ext cx="9274402" cy="1143000"/>
          </a:xfrm>
        </p:spPr>
        <p:txBody>
          <a:bodyPr/>
          <a:lstStyle/>
          <a:p>
            <a:r>
              <a:rPr lang="en-GB" altLang="en-US" dirty="0">
                <a:cs typeface="Book Antiqua" panose="02040602050305030304" pitchFamily="18" charset="0"/>
              </a:rPr>
              <a:t>		… with a new story …</a:t>
            </a:r>
          </a:p>
        </p:txBody>
      </p:sp>
      <p:sp>
        <p:nvSpPr>
          <p:cNvPr id="38914" name="Content Placeholder 2">
            <a:extLst>
              <a:ext uri="{FF2B5EF4-FFF2-40B4-BE49-F238E27FC236}">
                <a16:creationId xmlns:a16="http://schemas.microsoft.com/office/drawing/2014/main" id="{DDDDB2A1-FA7B-06F4-819D-5A162DF455E3}"/>
              </a:ext>
            </a:extLst>
          </p:cNvPr>
          <p:cNvSpPr>
            <a:spLocks noGrp="1" noChangeArrowheads="1"/>
          </p:cNvSpPr>
          <p:nvPr>
            <p:ph idx="1"/>
          </p:nvPr>
        </p:nvSpPr>
        <p:spPr>
          <a:xfrm>
            <a:off x="479425" y="1512888"/>
            <a:ext cx="11377613" cy="5445125"/>
          </a:xfrm>
        </p:spPr>
        <p:txBody>
          <a:bodyPr/>
          <a:lstStyle/>
          <a:p>
            <a:pPr marL="0" indent="0">
              <a:buFontTx/>
              <a:buNone/>
            </a:pPr>
            <a:r>
              <a:rPr lang="en-GB" altLang="en-US" sz="3800" dirty="0">
                <a:cs typeface="Book Antiqua" panose="02040602050305030304" pitchFamily="18" charset="0"/>
              </a:rPr>
              <a:t>To enable the catechumen to become ready to join the Christian community, the catechist needed to replace this melange of pagan stories by an alternative narrative, by the history of salvation as recounted in the books of the Hebrew Scriptures which culminated in the person and work of Jesus Christ, and which continued in the life of the transnational church and the sufferings of the martyrs.</a:t>
            </a:r>
            <a:r>
              <a:rPr lang="en-CA" altLang="en-US" sz="3800" dirty="0">
                <a:cs typeface="Book Antiqua" panose="02040602050305030304" pitchFamily="18" charset="0"/>
              </a:rPr>
              <a:t> </a:t>
            </a:r>
            <a:endParaRPr lang="en-CA" altLang="en-US" sz="1000" dirty="0">
              <a:cs typeface="Book Antiqua" panose="02040602050305030304" pitchFamily="18" charset="0"/>
            </a:endParaRPr>
          </a:p>
          <a:p>
            <a:pPr marL="0" indent="0">
              <a:buFontTx/>
              <a:buNone/>
            </a:pPr>
            <a:r>
              <a:rPr lang="en-CA" altLang="en-US" sz="1000" dirty="0">
                <a:cs typeface="Book Antiqua" panose="02040602050305030304" pitchFamily="18" charset="0"/>
              </a:rPr>
              <a:t>						</a:t>
            </a:r>
          </a:p>
          <a:p>
            <a:pPr marL="0" indent="0">
              <a:buFontTx/>
              <a:buNone/>
            </a:pPr>
            <a:r>
              <a:rPr lang="en-CA" altLang="en-US" sz="1000" dirty="0">
                <a:cs typeface="Book Antiqua" panose="02040602050305030304" pitchFamily="18" charset="0"/>
              </a:rPr>
              <a:t>									</a:t>
            </a:r>
            <a:r>
              <a:rPr lang="en-CA" altLang="en-US" sz="3300" dirty="0">
                <a:cs typeface="Book Antiqua" panose="02040602050305030304" pitchFamily="18" charset="0"/>
              </a:rPr>
              <a:t>- Alan Kreider</a:t>
            </a:r>
            <a:endParaRPr lang="en-GB" altLang="en-US" sz="3300" dirty="0">
              <a:cs typeface="Book Antiqua" panose="0204060205030503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97493F3-5F7A-EC14-A2A9-07727E370D6E}"/>
              </a:ext>
            </a:extLst>
          </p:cNvPr>
          <p:cNvSpPr>
            <a:spLocks noGrp="1" noChangeArrowheads="1"/>
          </p:cNvSpPr>
          <p:nvPr>
            <p:ph type="title"/>
          </p:nvPr>
        </p:nvSpPr>
        <p:spPr>
          <a:xfrm>
            <a:off x="990600" y="457835"/>
            <a:ext cx="10721975" cy="1143000"/>
          </a:xfrm>
        </p:spPr>
        <p:txBody>
          <a:bodyPr>
            <a:normAutofit fontScale="90000"/>
          </a:bodyPr>
          <a:lstStyle/>
          <a:p>
            <a:r>
              <a:rPr lang="en-CA" altLang="en-US" dirty="0">
                <a:cs typeface="Book Antiqua" panose="02040602050305030304" pitchFamily="18" charset="0"/>
              </a:rPr>
              <a:t>… to shape a distinctive people whose lives are attractive</a:t>
            </a:r>
          </a:p>
        </p:txBody>
      </p:sp>
      <p:sp>
        <p:nvSpPr>
          <p:cNvPr id="39938" name="Content Placeholder 2">
            <a:extLst>
              <a:ext uri="{FF2B5EF4-FFF2-40B4-BE49-F238E27FC236}">
                <a16:creationId xmlns:a16="http://schemas.microsoft.com/office/drawing/2014/main" id="{1475F404-E4E2-630D-56CF-76952FE80DA5}"/>
              </a:ext>
            </a:extLst>
          </p:cNvPr>
          <p:cNvSpPr>
            <a:spLocks noGrp="1" noChangeArrowheads="1"/>
          </p:cNvSpPr>
          <p:nvPr>
            <p:ph idx="1"/>
          </p:nvPr>
        </p:nvSpPr>
        <p:spPr>
          <a:xfrm>
            <a:off x="695325" y="2205038"/>
            <a:ext cx="11017250" cy="4525962"/>
          </a:xfrm>
        </p:spPr>
        <p:txBody>
          <a:bodyPr>
            <a:normAutofit/>
          </a:bodyPr>
          <a:lstStyle/>
          <a:p>
            <a:pPr marL="0" indent="0">
              <a:buFontTx/>
              <a:buNone/>
            </a:pPr>
            <a:r>
              <a:rPr lang="en-US" altLang="en-US" sz="4000" dirty="0">
                <a:cs typeface="Book Antiqua" panose="02040602050305030304" pitchFamily="18" charset="0"/>
              </a:rPr>
              <a:t>Its rites and practices . . . performed the function of re-forming those pagans who joined the church into Christians, into distinctive people who lived in a way that was recognizably in the tradition of Jesus Christ. As such these people, re-formed, would be attractive.</a:t>
            </a:r>
            <a:endParaRPr lang="en-US" altLang="en-US" sz="1000" dirty="0">
              <a:cs typeface="Book Antiqua" panose="02040602050305030304" pitchFamily="18" charset="0"/>
            </a:endParaRPr>
          </a:p>
          <a:p>
            <a:pPr marL="0" indent="0">
              <a:buFontTx/>
              <a:buNone/>
            </a:pPr>
            <a:endParaRPr lang="en-US" altLang="en-US" sz="1000" dirty="0">
              <a:cs typeface="Book Antiqua" panose="02040602050305030304" pitchFamily="18" charset="0"/>
            </a:endParaRPr>
          </a:p>
          <a:p>
            <a:pPr marL="0" indent="0">
              <a:buFontTx/>
              <a:buNone/>
            </a:pPr>
            <a:r>
              <a:rPr lang="en-US" altLang="en-US" sz="1000" dirty="0">
                <a:cs typeface="Book Antiqua" panose="02040602050305030304" pitchFamily="18" charset="0"/>
              </a:rPr>
              <a:t>		 						</a:t>
            </a:r>
            <a:r>
              <a:rPr lang="en-US" altLang="en-US" sz="4000" dirty="0">
                <a:cs typeface="Book Antiqua" panose="02040602050305030304" pitchFamily="18" charset="0"/>
              </a:rPr>
              <a:t>- Alan Kreider</a:t>
            </a:r>
            <a:endParaRPr lang="en-CA" altLang="en-US" sz="4000" dirty="0">
              <a:cs typeface="Book Antiqua" panose="0204060205030503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670E54D-3C97-0FD4-33A6-94B4D4493C52}"/>
              </a:ext>
            </a:extLst>
          </p:cNvPr>
          <p:cNvSpPr>
            <a:spLocks noGrp="1" noChangeArrowheads="1"/>
          </p:cNvSpPr>
          <p:nvPr>
            <p:ph type="title"/>
          </p:nvPr>
        </p:nvSpPr>
        <p:spPr>
          <a:xfrm>
            <a:off x="838200" y="225425"/>
            <a:ext cx="10515600" cy="1325563"/>
          </a:xfrm>
        </p:spPr>
        <p:txBody>
          <a:bodyPr/>
          <a:lstStyle/>
          <a:p>
            <a:r>
              <a:rPr lang="en-GB" altLang="en-US" dirty="0">
                <a:cs typeface="Book Antiqua" panose="02040602050305030304" pitchFamily="18" charset="0"/>
              </a:rPr>
              <a:t>Attractive lives</a:t>
            </a:r>
          </a:p>
        </p:txBody>
      </p:sp>
      <p:sp>
        <p:nvSpPr>
          <p:cNvPr id="43010" name="Content Placeholder 2">
            <a:extLst>
              <a:ext uri="{FF2B5EF4-FFF2-40B4-BE49-F238E27FC236}">
                <a16:creationId xmlns:a16="http://schemas.microsoft.com/office/drawing/2014/main" id="{BBCCFCD9-4D4D-ABE5-A52E-369B7646BE54}"/>
              </a:ext>
            </a:extLst>
          </p:cNvPr>
          <p:cNvSpPr>
            <a:spLocks noGrp="1" noChangeArrowheads="1"/>
          </p:cNvSpPr>
          <p:nvPr>
            <p:ph idx="1"/>
          </p:nvPr>
        </p:nvSpPr>
        <p:spPr>
          <a:xfrm>
            <a:off x="571500" y="1658938"/>
            <a:ext cx="11069638" cy="5083175"/>
          </a:xfrm>
        </p:spPr>
        <p:txBody>
          <a:bodyPr/>
          <a:lstStyle/>
          <a:p>
            <a:pPr marL="0" indent="0">
              <a:buFontTx/>
              <a:buNone/>
            </a:pPr>
            <a:r>
              <a:rPr lang="en-GB" altLang="en-GB" sz="4000" dirty="0">
                <a:cs typeface="Book Antiqua" panose="02040602050305030304" pitchFamily="18" charset="0"/>
              </a:rPr>
              <a:t>“</a:t>
            </a:r>
            <a:r>
              <a:rPr lang="en-GB" altLang="en-US" sz="4000" dirty="0">
                <a:cs typeface="Book Antiqua" panose="02040602050305030304" pitchFamily="18" charset="0"/>
              </a:rPr>
              <a:t>. . . .beauty of life encourages strangers to join the ranks. . . . We do not preach great things, but we live them.</a:t>
            </a:r>
            <a:r>
              <a:rPr lang="en-GB" altLang="en-GB" sz="4000" dirty="0">
                <a:cs typeface="Book Antiqua" panose="02040602050305030304" pitchFamily="18" charset="0"/>
              </a:rPr>
              <a:t>”</a:t>
            </a:r>
            <a:r>
              <a:rPr lang="en-GB" altLang="en-US" sz="4000" dirty="0">
                <a:cs typeface="Book Antiqua" panose="02040602050305030304" pitchFamily="18" charset="0"/>
              </a:rPr>
              <a:t> (2</a:t>
            </a:r>
            <a:r>
              <a:rPr lang="en-GB" altLang="en-US" sz="4000" baseline="30000" dirty="0">
                <a:cs typeface="Book Antiqua" panose="02040602050305030304" pitchFamily="18" charset="0"/>
              </a:rPr>
              <a:t>nd</a:t>
            </a:r>
            <a:r>
              <a:rPr lang="en-GB" altLang="en-US" sz="4000" dirty="0">
                <a:cs typeface="Book Antiqua" panose="02040602050305030304" pitchFamily="18" charset="0"/>
              </a:rPr>
              <a:t>-3</a:t>
            </a:r>
            <a:r>
              <a:rPr lang="en-GB" altLang="en-US" sz="4000" baseline="30000" dirty="0">
                <a:cs typeface="Book Antiqua" panose="02040602050305030304" pitchFamily="18" charset="0"/>
              </a:rPr>
              <a:t>rd</a:t>
            </a:r>
            <a:r>
              <a:rPr lang="en-GB" altLang="en-US" sz="4000" dirty="0">
                <a:cs typeface="Book Antiqua" panose="02040602050305030304" pitchFamily="18" charset="0"/>
              </a:rPr>
              <a:t> c. Christian)</a:t>
            </a:r>
          </a:p>
          <a:p>
            <a:pPr marL="0" indent="0">
              <a:buFontTx/>
              <a:buNone/>
            </a:pPr>
            <a:endParaRPr lang="en-GB" altLang="en-US" sz="1500" dirty="0">
              <a:cs typeface="Book Antiqua" panose="02040602050305030304" pitchFamily="18" charset="0"/>
            </a:endParaRPr>
          </a:p>
          <a:p>
            <a:pPr marL="0" indent="0">
              <a:buFontTx/>
              <a:buNone/>
            </a:pPr>
            <a:r>
              <a:rPr lang="en-GB" altLang="en-US" sz="4000" dirty="0">
                <a:cs typeface="Book Antiqua" panose="02040602050305030304" pitchFamily="18" charset="0"/>
              </a:rPr>
              <a:t>Goal is that church </a:t>
            </a:r>
            <a:r>
              <a:rPr lang="en-GB" altLang="en-GB" sz="4000" dirty="0">
                <a:cs typeface="Book Antiqua" panose="02040602050305030304" pitchFamily="18" charset="0"/>
              </a:rPr>
              <a:t>“</a:t>
            </a:r>
            <a:r>
              <a:rPr lang="en-GB" altLang="en-US" sz="4000" dirty="0">
                <a:cs typeface="Book Antiqua" panose="02040602050305030304" pitchFamily="18" charset="0"/>
              </a:rPr>
              <a:t>may shine with virtue, not before each other but also before the Gentiles so they may imitate them and become Christians.</a:t>
            </a:r>
            <a:r>
              <a:rPr lang="en-GB" altLang="en-GB" sz="4000" dirty="0">
                <a:cs typeface="Book Antiqua" panose="02040602050305030304" pitchFamily="18" charset="0"/>
              </a:rPr>
              <a:t>”</a:t>
            </a:r>
            <a:r>
              <a:rPr lang="en-GB" altLang="en-US" sz="4000" dirty="0">
                <a:cs typeface="Book Antiqua" panose="02040602050305030304" pitchFamily="18" charset="0"/>
              </a:rPr>
              <a:t> (Canons of Hippolytus)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6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98F0-7E98-AAC6-128D-C071ED65F9FD}"/>
              </a:ext>
            </a:extLst>
          </p:cNvPr>
          <p:cNvSpPr>
            <a:spLocks noGrp="1"/>
          </p:cNvSpPr>
          <p:nvPr>
            <p:ph type="ctrTitle"/>
          </p:nvPr>
        </p:nvSpPr>
        <p:spPr>
          <a:xfrm>
            <a:off x="1524000" y="1541462"/>
            <a:ext cx="9144000" cy="2387600"/>
          </a:xfrm>
        </p:spPr>
        <p:txBody>
          <a:bodyPr/>
          <a:lstStyle/>
          <a:p>
            <a:r>
              <a:rPr lang="en-GB" b="1" dirty="0"/>
              <a:t>An Opening Appeal:</a:t>
            </a:r>
            <a:br>
              <a:rPr lang="en-GB" b="1" dirty="0"/>
            </a:br>
            <a:r>
              <a:rPr lang="en-GB" dirty="0"/>
              <a:t>An Invitation to Formation</a:t>
            </a:r>
          </a:p>
        </p:txBody>
      </p:sp>
      <p:sp>
        <p:nvSpPr>
          <p:cNvPr id="3" name="Subtitle 2">
            <a:extLst>
              <a:ext uri="{FF2B5EF4-FFF2-40B4-BE49-F238E27FC236}">
                <a16:creationId xmlns:a16="http://schemas.microsoft.com/office/drawing/2014/main" id="{F04CFFEF-D9AD-4D88-ED88-9EC837B08492}"/>
              </a:ext>
            </a:extLst>
          </p:cNvPr>
          <p:cNvSpPr>
            <a:spLocks noGrp="1"/>
          </p:cNvSpPr>
          <p:nvPr>
            <p:ph type="subTitle" idx="1"/>
          </p:nvPr>
        </p:nvSpPr>
        <p:spPr>
          <a:xfrm>
            <a:off x="1524000" y="4122738"/>
            <a:ext cx="9144000" cy="1655762"/>
          </a:xfrm>
        </p:spPr>
        <p:txBody>
          <a:bodyPr/>
          <a:lstStyle/>
          <a:p>
            <a:r>
              <a:rPr lang="en-GB" i="1" dirty="0"/>
              <a:t>Core of the Christian Faith</a:t>
            </a:r>
          </a:p>
          <a:p>
            <a:r>
              <a:rPr lang="en-GB" dirty="0"/>
              <a:t>Chapter 1</a:t>
            </a:r>
          </a:p>
        </p:txBody>
      </p:sp>
    </p:spTree>
    <p:extLst>
      <p:ext uri="{BB962C8B-B14F-4D97-AF65-F5344CB8AC3E}">
        <p14:creationId xmlns:p14="http://schemas.microsoft.com/office/powerpoint/2010/main" val="351664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8E4B-DC57-E866-4D0A-32CD2CB56181}"/>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58F04B96-D5E7-7519-5F33-474A4AEDE8C4}"/>
              </a:ext>
            </a:extLst>
          </p:cNvPr>
          <p:cNvSpPr>
            <a:spLocks noGrp="1"/>
          </p:cNvSpPr>
          <p:nvPr>
            <p:ph idx="1"/>
          </p:nvPr>
        </p:nvSpPr>
        <p:spPr/>
        <p:txBody>
          <a:bodyPr>
            <a:normAutofit/>
          </a:bodyPr>
          <a:lstStyle/>
          <a:p>
            <a:pPr>
              <a:lnSpc>
                <a:spcPct val="100000"/>
              </a:lnSpc>
            </a:pPr>
            <a:r>
              <a:rPr lang="en-GB" sz="4400" dirty="0"/>
              <a:t>The cultural captivity of the Western church</a:t>
            </a:r>
          </a:p>
          <a:p>
            <a:pPr>
              <a:lnSpc>
                <a:spcPct val="100000"/>
              </a:lnSpc>
            </a:pPr>
            <a:r>
              <a:rPr lang="en-GB" sz="4400" dirty="0"/>
              <a:t>‘Massive catechesis failure’</a:t>
            </a:r>
          </a:p>
          <a:p>
            <a:pPr>
              <a:lnSpc>
                <a:spcPct val="100000"/>
              </a:lnSpc>
            </a:pPr>
            <a:r>
              <a:rPr lang="en-GB" sz="4400" dirty="0"/>
              <a:t>The fourfold core of the Christian faith</a:t>
            </a:r>
          </a:p>
          <a:p>
            <a:pPr>
              <a:lnSpc>
                <a:spcPct val="100000"/>
              </a:lnSpc>
            </a:pPr>
            <a:r>
              <a:rPr lang="en-GB" sz="4400" dirty="0"/>
              <a:t>The catechesis of the early church</a:t>
            </a:r>
          </a:p>
        </p:txBody>
      </p:sp>
    </p:spTree>
    <p:extLst>
      <p:ext uri="{BB962C8B-B14F-4D97-AF65-F5344CB8AC3E}">
        <p14:creationId xmlns:p14="http://schemas.microsoft.com/office/powerpoint/2010/main" val="191365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6DA7-322F-7045-F0F4-32611DE24056}"/>
              </a:ext>
            </a:extLst>
          </p:cNvPr>
          <p:cNvSpPr>
            <a:spLocks noGrp="1"/>
          </p:cNvSpPr>
          <p:nvPr>
            <p:ph type="title"/>
          </p:nvPr>
        </p:nvSpPr>
        <p:spPr/>
        <p:txBody>
          <a:bodyPr/>
          <a:lstStyle/>
          <a:p>
            <a:r>
              <a:rPr lang="en-GB" dirty="0"/>
              <a:t>Opening questions</a:t>
            </a:r>
          </a:p>
        </p:txBody>
      </p:sp>
      <p:sp>
        <p:nvSpPr>
          <p:cNvPr id="3" name="Content Placeholder 2">
            <a:extLst>
              <a:ext uri="{FF2B5EF4-FFF2-40B4-BE49-F238E27FC236}">
                <a16:creationId xmlns:a16="http://schemas.microsoft.com/office/drawing/2014/main" id="{040F7427-3BAA-112E-EFA9-5F98A17F2AFA}"/>
              </a:ext>
            </a:extLst>
          </p:cNvPr>
          <p:cNvSpPr>
            <a:spLocks noGrp="1"/>
          </p:cNvSpPr>
          <p:nvPr>
            <p:ph idx="1"/>
          </p:nvPr>
        </p:nvSpPr>
        <p:spPr>
          <a:xfrm>
            <a:off x="304800" y="1803400"/>
            <a:ext cx="11569700" cy="4965699"/>
          </a:xfrm>
        </p:spPr>
        <p:txBody>
          <a:bodyPr>
            <a:normAutofit/>
          </a:bodyPr>
          <a:lstStyle/>
          <a:p>
            <a:pPr>
              <a:lnSpc>
                <a:spcPct val="100000"/>
              </a:lnSpc>
            </a:pPr>
            <a:r>
              <a:rPr lang="en-GB" sz="4400" dirty="0"/>
              <a:t>Is the church in North America captive to the idolatry of its culture?</a:t>
            </a:r>
          </a:p>
          <a:p>
            <a:pPr>
              <a:lnSpc>
                <a:spcPct val="100000"/>
              </a:lnSpc>
            </a:pPr>
            <a:r>
              <a:rPr lang="en-GB" sz="4400" dirty="0"/>
              <a:t>In what way do you see that captivity?</a:t>
            </a:r>
          </a:p>
          <a:p>
            <a:pPr>
              <a:lnSpc>
                <a:spcPct val="100000"/>
              </a:lnSpc>
            </a:pPr>
            <a:r>
              <a:rPr lang="en-GB" sz="4400" dirty="0"/>
              <a:t>What idols are most prevalent in the church today?</a:t>
            </a:r>
          </a:p>
          <a:p>
            <a:pPr>
              <a:lnSpc>
                <a:spcPct val="100000"/>
              </a:lnSpc>
            </a:pPr>
            <a:r>
              <a:rPr lang="en-GB" sz="4400" dirty="0"/>
              <a:t>Can this in part be attributed to the lack of discipleship and catechesis in the church?</a:t>
            </a:r>
          </a:p>
        </p:txBody>
      </p:sp>
    </p:spTree>
    <p:extLst>
      <p:ext uri="{BB962C8B-B14F-4D97-AF65-F5344CB8AC3E}">
        <p14:creationId xmlns:p14="http://schemas.microsoft.com/office/powerpoint/2010/main" val="4194072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32CD37-9095-623C-8CCB-A827F8690933}"/>
              </a:ext>
            </a:extLst>
          </p:cNvPr>
          <p:cNvSpPr>
            <a:spLocks noGrp="1"/>
          </p:cNvSpPr>
          <p:nvPr>
            <p:ph idx="1"/>
          </p:nvPr>
        </p:nvSpPr>
        <p:spPr>
          <a:xfrm>
            <a:off x="640081" y="685800"/>
            <a:ext cx="10855233" cy="6172200"/>
          </a:xfrm>
        </p:spPr>
        <p:txBody>
          <a:bodyPr>
            <a:noAutofit/>
          </a:bodyPr>
          <a:lstStyle/>
          <a:p>
            <a:pPr marL="0" indent="0">
              <a:buNone/>
            </a:pPr>
            <a:r>
              <a:rPr lang="en-US" sz="3800" dirty="0">
                <a:effectLst/>
                <a:ea typeface="Times New Roman" panose="02020603050405020304" pitchFamily="18" charset="0"/>
                <a:cs typeface="Times New Roman" panose="02020603050405020304" pitchFamily="18" charset="0"/>
              </a:rPr>
              <a:t>What we’re seeing is massive discipleship failure caused by massive catechesis failure. The evangelical Church in the U.S. over the last five decades has failed to form its adherents into disciples. So, there is a great hollowness. All that was needed to cause the implosion that we have seen was a sufficiently provocative stimulus. And that stimulus came [in Covid, racial injustice, and ideological division].</a:t>
            </a:r>
          </a:p>
          <a:p>
            <a:pPr marL="0" indent="0">
              <a:buNone/>
            </a:pPr>
            <a:endParaRPr lang="en-US" sz="1200" dirty="0">
              <a:cs typeface="Times New Roman" panose="02020603050405020304" pitchFamily="18" charset="0"/>
            </a:endParaRPr>
          </a:p>
          <a:p>
            <a:pPr marL="0" indent="0">
              <a:buNone/>
            </a:pPr>
            <a:r>
              <a:rPr lang="en-US" sz="1200" dirty="0">
                <a:effectLst/>
                <a:cs typeface="Times New Roman" panose="02020603050405020304" pitchFamily="18" charset="0"/>
              </a:rPr>
              <a:t>								</a:t>
            </a:r>
            <a:r>
              <a:rPr lang="en-US" dirty="0">
                <a:effectLst/>
                <a:cs typeface="Times New Roman" panose="02020603050405020304" pitchFamily="18" charset="0"/>
              </a:rPr>
              <a:t>- </a:t>
            </a:r>
            <a:r>
              <a:rPr lang="en-US" dirty="0">
                <a:cs typeface="Times New Roman" panose="02020603050405020304" pitchFamily="18" charset="0"/>
              </a:rPr>
              <a:t>J</a:t>
            </a:r>
            <a:r>
              <a:rPr lang="en-US" dirty="0">
                <a:effectLst/>
              </a:rPr>
              <a:t>ames Ernest</a:t>
            </a:r>
            <a:endParaRPr lang="en-US" dirty="0"/>
          </a:p>
        </p:txBody>
      </p:sp>
    </p:spTree>
    <p:extLst>
      <p:ext uri="{BB962C8B-B14F-4D97-AF65-F5344CB8AC3E}">
        <p14:creationId xmlns:p14="http://schemas.microsoft.com/office/powerpoint/2010/main" val="327618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8DFAA-20F4-C50D-73CA-8BA269FFE257}"/>
              </a:ext>
            </a:extLst>
          </p:cNvPr>
          <p:cNvSpPr>
            <a:spLocks noGrp="1"/>
          </p:cNvSpPr>
          <p:nvPr>
            <p:ph idx="1"/>
          </p:nvPr>
        </p:nvSpPr>
        <p:spPr>
          <a:xfrm>
            <a:off x="742950" y="356245"/>
            <a:ext cx="10985500" cy="6649656"/>
          </a:xfrm>
        </p:spPr>
        <p:txBody>
          <a:bodyPr>
            <a:normAutofit/>
          </a:bodyPr>
          <a:lstStyle/>
          <a:p>
            <a:pPr marL="0" marR="0" indent="0">
              <a:spcBef>
                <a:spcPts val="0"/>
              </a:spcBef>
              <a:spcAft>
                <a:spcPts val="1000"/>
              </a:spcAft>
              <a:buNone/>
            </a:pPr>
            <a:r>
              <a:rPr lang="en-US" dirty="0">
                <a:effectLst/>
                <a:ea typeface="Times New Roman" panose="02020603050405020304" pitchFamily="18" charset="0"/>
                <a:cs typeface="Times New Roman" panose="02020603050405020304" pitchFamily="18" charset="0"/>
              </a:rPr>
              <a:t>Culture catechizes … Culture teaches us what matters and what views we should take about what matters. Our current political culture … has multiple technologies and platforms for catechizing—television, radio, Facebook, Twitter, and podcasts among them. People … subject themselves to its catechesis all day long, every single day, hour after hour after hour. On the flip side, many churches aren’t interested in catechesis at all. They focus instead on entertainment, because entertainment is what keeps people in their seats and coins in the offering plate.</a:t>
            </a:r>
            <a:r>
              <a:rPr lang="en-US" sz="2600" dirty="0">
                <a:effectLst/>
                <a:latin typeface="+mj-l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Times New Roman" panose="02020603050405020304" pitchFamily="18" charset="0"/>
              </a:rPr>
              <a:t>… even those pastors …</a:t>
            </a:r>
            <a:endParaRPr lang="en-US"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257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8DFAA-20F4-C50D-73CA-8BA269FFE257}"/>
              </a:ext>
            </a:extLst>
          </p:cNvPr>
          <p:cNvSpPr>
            <a:spLocks noGrp="1"/>
          </p:cNvSpPr>
          <p:nvPr>
            <p:ph idx="1"/>
          </p:nvPr>
        </p:nvSpPr>
        <p:spPr>
          <a:xfrm>
            <a:off x="558800" y="419100"/>
            <a:ext cx="11379200" cy="6438899"/>
          </a:xfrm>
        </p:spPr>
        <p:txBody>
          <a:bodyPr>
            <a:normAutofit/>
          </a:bodyPr>
          <a:lstStyle/>
          <a:p>
            <a:pPr marL="0" marR="0" indent="0">
              <a:spcBef>
                <a:spcPts val="0"/>
              </a:spcBef>
              <a:spcAft>
                <a:spcPts val="1000"/>
              </a:spcAft>
              <a:buNone/>
            </a:pPr>
            <a:r>
              <a:rPr lang="en-US" sz="3900" dirty="0">
                <a:effectLst/>
                <a:ea typeface="Times New Roman" panose="02020603050405020304" pitchFamily="18" charset="0"/>
                <a:cs typeface="Times New Roman" panose="02020603050405020304" pitchFamily="18" charset="0"/>
              </a:rPr>
              <a:t>… who really are committed to catechesis get to spend, on average, less than an hour a week teaching their people. Sermons are short. Only some churchgoers attend adult-education classes, and even fewer attend Bible study and small groups. Cable news, however, is always on. So, if people are getting one kind of catechesis for half an hour per week and another for dozens of hours per week, which one do you think will win out? </a:t>
            </a:r>
            <a:endParaRPr lang="en-US" sz="3900" dirty="0">
              <a:ea typeface="Times New Roman" panose="02020603050405020304" pitchFamily="18" charset="0"/>
              <a:cs typeface="Times New Roman" panose="02020603050405020304" pitchFamily="18" charset="0"/>
            </a:endParaRPr>
          </a:p>
          <a:p>
            <a:pPr marL="0" marR="0" indent="0">
              <a:lnSpc>
                <a:spcPct val="120000"/>
              </a:lnSpc>
              <a:spcBef>
                <a:spcPts val="0"/>
              </a:spcBef>
              <a:spcAft>
                <a:spcPts val="1000"/>
              </a:spcAft>
              <a:buNone/>
            </a:pPr>
            <a:r>
              <a:rPr lang="en-US" sz="800" dirty="0">
                <a:effectLst/>
                <a:ea typeface="Times New Roman" panose="02020603050405020304" pitchFamily="18" charset="0"/>
                <a:cs typeface="Times New Roman" panose="02020603050405020304" pitchFamily="18" charset="0"/>
              </a:rPr>
              <a:t>				</a:t>
            </a:r>
          </a:p>
          <a:p>
            <a:pPr marL="0" marR="0" indent="0">
              <a:lnSpc>
                <a:spcPct val="120000"/>
              </a:lnSpc>
              <a:spcBef>
                <a:spcPts val="0"/>
              </a:spcBef>
              <a:spcAft>
                <a:spcPts val="1000"/>
              </a:spcAft>
              <a:buNone/>
            </a:pPr>
            <a:r>
              <a:rPr lang="en-US" sz="800" dirty="0">
                <a:ea typeface="Times New Roman" panose="02020603050405020304" pitchFamily="18"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 Peter Wehner</a:t>
            </a:r>
            <a:endParaRPr lang="en-US" sz="3200" dirty="0">
              <a:effectLst/>
              <a:ea typeface="Calibri" panose="020F0502020204030204" pitchFamily="34" charset="0"/>
              <a:cs typeface="Times New Roman (Body CS)"/>
            </a:endParaRPr>
          </a:p>
          <a:p>
            <a:pPr marL="0" indent="0">
              <a:buNone/>
            </a:pPr>
            <a:endParaRPr lang="en-US" dirty="0"/>
          </a:p>
        </p:txBody>
      </p:sp>
    </p:spTree>
    <p:extLst>
      <p:ext uri="{BB962C8B-B14F-4D97-AF65-F5344CB8AC3E}">
        <p14:creationId xmlns:p14="http://schemas.microsoft.com/office/powerpoint/2010/main" val="323431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4AF32-2371-EA69-8649-CC525A10D54F}"/>
              </a:ext>
            </a:extLst>
          </p:cNvPr>
          <p:cNvSpPr>
            <a:spLocks noGrp="1"/>
          </p:cNvSpPr>
          <p:nvPr>
            <p:ph idx="1"/>
          </p:nvPr>
        </p:nvSpPr>
        <p:spPr>
          <a:xfrm>
            <a:off x="838200" y="673100"/>
            <a:ext cx="10515600" cy="5930900"/>
          </a:xfrm>
        </p:spPr>
        <p:txBody>
          <a:bodyPr>
            <a:normAutofit lnSpcReduction="10000"/>
          </a:bodyPr>
          <a:lstStyle/>
          <a:p>
            <a:pPr marL="0" indent="0">
              <a:buNone/>
            </a:pPr>
            <a:r>
              <a:rPr lang="en-GB" sz="4200" dirty="0"/>
              <a:t>… the greatest issue facing the world today … is whether those who … are identified as “Christians” will become disciples—students, apprentices, practitioners—of Jesus Christ, steadily learning from him how to live the life of the Kingdom … into every corner of human existence.</a:t>
            </a:r>
          </a:p>
          <a:p>
            <a:pPr marL="0" indent="0">
              <a:buNone/>
            </a:pPr>
            <a:endParaRPr lang="en-GB" sz="4400" dirty="0"/>
          </a:p>
          <a:p>
            <a:pPr marL="0" indent="0">
              <a:buNone/>
            </a:pPr>
            <a:r>
              <a:rPr lang="en-GB" dirty="0"/>
              <a:t>								- Dallas Willard</a:t>
            </a:r>
          </a:p>
        </p:txBody>
      </p:sp>
    </p:spTree>
    <p:extLst>
      <p:ext uri="{BB962C8B-B14F-4D97-AF65-F5344CB8AC3E}">
        <p14:creationId xmlns:p14="http://schemas.microsoft.com/office/powerpoint/2010/main" val="370183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DA1F33-901B-6C47-D501-73D4D8338EC9}"/>
              </a:ext>
            </a:extLst>
          </p:cNvPr>
          <p:cNvSpPr>
            <a:spLocks noGrp="1"/>
          </p:cNvSpPr>
          <p:nvPr>
            <p:ph idx="1"/>
          </p:nvPr>
        </p:nvSpPr>
        <p:spPr>
          <a:xfrm>
            <a:off x="838200" y="1066800"/>
            <a:ext cx="10515600" cy="5426075"/>
          </a:xfrm>
        </p:spPr>
        <p:txBody>
          <a:bodyPr>
            <a:normAutofit/>
          </a:bodyPr>
          <a:lstStyle/>
          <a:p>
            <a:pPr marL="0" indent="0">
              <a:buNone/>
            </a:pPr>
            <a:r>
              <a:rPr lang="en-US" sz="4200" kern="100" dirty="0">
                <a:effectLst/>
                <a:ea typeface="Aptos" panose="020B0004020202020204" pitchFamily="34" charset="0"/>
                <a:cs typeface="Times New Roman (Body CS)"/>
              </a:rPr>
              <a:t>Non-discipleship is the elephant in the church. The fundamental negative reality among Christian believers now is their failure to be constantly learning how to live their lives in The Kingdom </a:t>
            </a:r>
            <a:r>
              <a:rPr lang="en-GB" sz="4200" kern="100" dirty="0">
                <a:effectLst/>
                <a:ea typeface="Aptos" panose="020B0004020202020204" pitchFamily="34" charset="0"/>
                <a:cs typeface="Times New Roman (Body CS)"/>
              </a:rPr>
              <a:t>Among Us. And this is an </a:t>
            </a:r>
            <a:r>
              <a:rPr lang="en-GB" sz="4200" i="1" kern="100" dirty="0">
                <a:effectLst/>
                <a:ea typeface="Aptos" panose="020B0004020202020204" pitchFamily="34" charset="0"/>
                <a:cs typeface="Times New Roman (Body CS)"/>
              </a:rPr>
              <a:t>accepted </a:t>
            </a:r>
            <a:r>
              <a:rPr lang="en-GB" sz="4200" kern="100" dirty="0">
                <a:effectLst/>
                <a:ea typeface="Aptos" panose="020B0004020202020204" pitchFamily="34" charset="0"/>
                <a:cs typeface="Times New Roman (Body CS)"/>
              </a:rPr>
              <a:t>reality.</a:t>
            </a:r>
            <a:endParaRPr lang="en-US" sz="4200" kern="100" dirty="0">
              <a:effectLst/>
              <a:ea typeface="Aptos" panose="020B0004020202020204" pitchFamily="34" charset="0"/>
              <a:cs typeface="Times New Roman (Body CS)"/>
            </a:endParaRPr>
          </a:p>
          <a:p>
            <a:pPr marL="0" indent="0">
              <a:buNone/>
            </a:pPr>
            <a:r>
              <a:rPr lang="en-GB" dirty="0"/>
              <a:t>						</a:t>
            </a:r>
          </a:p>
          <a:p>
            <a:pPr marL="0" indent="0">
              <a:buNone/>
            </a:pPr>
            <a:r>
              <a:rPr lang="en-GB" dirty="0"/>
              <a:t>								- Dallas Willard</a:t>
            </a:r>
          </a:p>
        </p:txBody>
      </p:sp>
    </p:spTree>
    <p:extLst>
      <p:ext uri="{BB962C8B-B14F-4D97-AF65-F5344CB8AC3E}">
        <p14:creationId xmlns:p14="http://schemas.microsoft.com/office/powerpoint/2010/main" val="1589024997"/>
      </p:ext>
    </p:extLst>
  </p:cSld>
  <p:clrMapOvr>
    <a:masterClrMapping/>
  </p:clrMapOvr>
</p:sld>
</file>

<file path=ppt/theme/theme1.xml><?xml version="1.0" encoding="utf-8"?>
<a:theme xmlns:a="http://schemas.openxmlformats.org/drawingml/2006/main" name="Office Theme">
  <a:themeElements>
    <a:clrScheme name="Personalizar 1">
      <a:dk1>
        <a:srgbClr val="233349"/>
      </a:dk1>
      <a:lt1>
        <a:srgbClr val="FFFFFF"/>
      </a:lt1>
      <a:dk2>
        <a:srgbClr val="233349"/>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461</TotalTime>
  <Words>913</Words>
  <Application>Microsoft Macintosh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Book Antiqua</vt:lpstr>
      <vt:lpstr>Calibri</vt:lpstr>
      <vt:lpstr>Garamond</vt:lpstr>
      <vt:lpstr>Helvetica</vt:lpstr>
      <vt:lpstr>Helvetica Neue Medium</vt:lpstr>
      <vt:lpstr>Times New Roman</vt:lpstr>
      <vt:lpstr>Office Theme</vt:lpstr>
      <vt:lpstr>PowerPoint Presentation</vt:lpstr>
      <vt:lpstr>An Opening Appeal: An Invitation to Formation</vt:lpstr>
      <vt:lpstr>Outline</vt:lpstr>
      <vt:lpstr>Opening questions</vt:lpstr>
      <vt:lpstr>PowerPoint Presentation</vt:lpstr>
      <vt:lpstr>PowerPoint Presentation</vt:lpstr>
      <vt:lpstr>PowerPoint Presentation</vt:lpstr>
      <vt:lpstr>PowerPoint Presentation</vt:lpstr>
      <vt:lpstr>PowerPoint Presentation</vt:lpstr>
      <vt:lpstr>PowerPoint Presentation</vt:lpstr>
      <vt:lpstr>Goals of the Early Church Catechesis</vt:lpstr>
      <vt:lpstr>Purpose of catechesis: Re-form pagan people …</vt:lpstr>
      <vt:lpstr>  … with a new story …</vt:lpstr>
      <vt:lpstr>… to shape a distinctive people whose lives are attractive</vt:lpstr>
      <vt:lpstr>Attractive lives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Michael Goheen</dc:creator>
  <cp:lastModifiedBy>Michael Goheen</cp:lastModifiedBy>
  <cp:revision>7</cp:revision>
  <dcterms:created xsi:type="dcterms:W3CDTF">2025-07-14T22:04:38Z</dcterms:created>
  <dcterms:modified xsi:type="dcterms:W3CDTF">2025-08-01T14:56:09Z</dcterms:modified>
</cp:coreProperties>
</file>